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7"/>
  </p:notesMasterIdLst>
  <p:handoutMasterIdLst>
    <p:handoutMasterId r:id="rId148"/>
  </p:handoutMasterIdLst>
  <p:sldIdLst>
    <p:sldId id="848" r:id="rId2"/>
    <p:sldId id="2010" r:id="rId3"/>
    <p:sldId id="1988" r:id="rId4"/>
    <p:sldId id="1941" r:id="rId5"/>
    <p:sldId id="1940" r:id="rId6"/>
    <p:sldId id="2009" r:id="rId7"/>
    <p:sldId id="2011" r:id="rId8"/>
    <p:sldId id="2006" r:id="rId9"/>
    <p:sldId id="1972" r:id="rId10"/>
    <p:sldId id="2005" r:id="rId11"/>
    <p:sldId id="2007" r:id="rId12"/>
    <p:sldId id="2008" r:id="rId13"/>
    <p:sldId id="1989" r:id="rId14"/>
    <p:sldId id="1841" r:id="rId15"/>
    <p:sldId id="1808" r:id="rId16"/>
    <p:sldId id="2013" r:id="rId17"/>
    <p:sldId id="1842" r:id="rId18"/>
    <p:sldId id="1875" r:id="rId19"/>
    <p:sldId id="1871" r:id="rId20"/>
    <p:sldId id="1961" r:id="rId21"/>
    <p:sldId id="1958" r:id="rId22"/>
    <p:sldId id="1876" r:id="rId23"/>
    <p:sldId id="1877" r:id="rId24"/>
    <p:sldId id="1878" r:id="rId25"/>
    <p:sldId id="1879" r:id="rId26"/>
    <p:sldId id="1959" r:id="rId27"/>
    <p:sldId id="1880" r:id="rId28"/>
    <p:sldId id="1881" r:id="rId29"/>
    <p:sldId id="1883" r:id="rId30"/>
    <p:sldId id="1882" r:id="rId31"/>
    <p:sldId id="1973" r:id="rId32"/>
    <p:sldId id="1884" r:id="rId33"/>
    <p:sldId id="1888" r:id="rId34"/>
    <p:sldId id="1889" r:id="rId35"/>
    <p:sldId id="1964" r:id="rId36"/>
    <p:sldId id="1963" r:id="rId37"/>
    <p:sldId id="2014" r:id="rId38"/>
    <p:sldId id="2015" r:id="rId39"/>
    <p:sldId id="2016" r:id="rId40"/>
    <p:sldId id="2017" r:id="rId41"/>
    <p:sldId id="1975" r:id="rId42"/>
    <p:sldId id="1976" r:id="rId43"/>
    <p:sldId id="1977" r:id="rId44"/>
    <p:sldId id="1978" r:id="rId45"/>
    <p:sldId id="1980" r:id="rId46"/>
    <p:sldId id="1981" r:id="rId47"/>
    <p:sldId id="1979" r:id="rId48"/>
    <p:sldId id="1982" r:id="rId49"/>
    <p:sldId id="2050" r:id="rId50"/>
    <p:sldId id="1892" r:id="rId51"/>
    <p:sldId id="1890" r:id="rId52"/>
    <p:sldId id="1891" r:id="rId53"/>
    <p:sldId id="1893" r:id="rId54"/>
    <p:sldId id="1894" r:id="rId55"/>
    <p:sldId id="1983" r:id="rId56"/>
    <p:sldId id="1895" r:id="rId57"/>
    <p:sldId id="1985" r:id="rId58"/>
    <p:sldId id="1897" r:id="rId59"/>
    <p:sldId id="1898" r:id="rId60"/>
    <p:sldId id="1986" r:id="rId61"/>
    <p:sldId id="2060" r:id="rId62"/>
    <p:sldId id="2061" r:id="rId63"/>
    <p:sldId id="2062" r:id="rId64"/>
    <p:sldId id="1991" r:id="rId65"/>
    <p:sldId id="1965" r:id="rId66"/>
    <p:sldId id="1990" r:id="rId67"/>
    <p:sldId id="1899" r:id="rId68"/>
    <p:sldId id="1966" r:id="rId69"/>
    <p:sldId id="1903" r:id="rId70"/>
    <p:sldId id="2063" r:id="rId71"/>
    <p:sldId id="1992" r:id="rId72"/>
    <p:sldId id="1901" r:id="rId73"/>
    <p:sldId id="1904" r:id="rId74"/>
    <p:sldId id="2051" r:id="rId75"/>
    <p:sldId id="1967" r:id="rId76"/>
    <p:sldId id="1909" r:id="rId77"/>
    <p:sldId id="1968" r:id="rId78"/>
    <p:sldId id="1969" r:id="rId79"/>
    <p:sldId id="1002" r:id="rId80"/>
    <p:sldId id="1070" r:id="rId81"/>
    <p:sldId id="2057" r:id="rId82"/>
    <p:sldId id="1905" r:id="rId83"/>
    <p:sldId id="2052" r:id="rId84"/>
    <p:sldId id="2053" r:id="rId85"/>
    <p:sldId id="2018" r:id="rId86"/>
    <p:sldId id="2019" r:id="rId87"/>
    <p:sldId id="2021" r:id="rId88"/>
    <p:sldId id="2020" r:id="rId89"/>
    <p:sldId id="2022" r:id="rId90"/>
    <p:sldId id="2023" r:id="rId91"/>
    <p:sldId id="2024" r:id="rId92"/>
    <p:sldId id="2026" r:id="rId93"/>
    <p:sldId id="2025" r:id="rId94"/>
    <p:sldId id="1949" r:id="rId95"/>
    <p:sldId id="1910" r:id="rId96"/>
    <p:sldId id="1911" r:id="rId97"/>
    <p:sldId id="1993" r:id="rId98"/>
    <p:sldId id="1913" r:id="rId99"/>
    <p:sldId id="1995" r:id="rId100"/>
    <p:sldId id="1994" r:id="rId101"/>
    <p:sldId id="1996" r:id="rId102"/>
    <p:sldId id="1914" r:id="rId103"/>
    <p:sldId id="1998" r:id="rId104"/>
    <p:sldId id="1997" r:id="rId105"/>
    <p:sldId id="1999" r:id="rId106"/>
    <p:sldId id="1915" r:id="rId107"/>
    <p:sldId id="2000" r:id="rId108"/>
    <p:sldId id="2001" r:id="rId109"/>
    <p:sldId id="2002" r:id="rId110"/>
    <p:sldId id="1917" r:id="rId111"/>
    <p:sldId id="2003" r:id="rId112"/>
    <p:sldId id="2064" r:id="rId113"/>
    <p:sldId id="2065" r:id="rId114"/>
    <p:sldId id="1918" r:id="rId115"/>
    <p:sldId id="2048" r:id="rId116"/>
    <p:sldId id="1912" r:id="rId117"/>
    <p:sldId id="1954" r:id="rId118"/>
    <p:sldId id="1919" r:id="rId119"/>
    <p:sldId id="2066" r:id="rId120"/>
    <p:sldId id="2068" r:id="rId121"/>
    <p:sldId id="2067" r:id="rId122"/>
    <p:sldId id="2069" r:id="rId123"/>
    <p:sldId id="1920" r:id="rId124"/>
    <p:sldId id="2070" r:id="rId125"/>
    <p:sldId id="2071" r:id="rId126"/>
    <p:sldId id="1926" r:id="rId127"/>
    <p:sldId id="1927" r:id="rId128"/>
    <p:sldId id="2054" r:id="rId129"/>
    <p:sldId id="1934" r:id="rId130"/>
    <p:sldId id="1956" r:id="rId131"/>
    <p:sldId id="2004" r:id="rId132"/>
    <p:sldId id="1957" r:id="rId133"/>
    <p:sldId id="2072" r:id="rId134"/>
    <p:sldId id="2055" r:id="rId135"/>
    <p:sldId id="2056" r:id="rId136"/>
    <p:sldId id="2073" r:id="rId137"/>
    <p:sldId id="1970" r:id="rId138"/>
    <p:sldId id="2059" r:id="rId139"/>
    <p:sldId id="2058" r:id="rId140"/>
    <p:sldId id="1921" r:id="rId141"/>
    <p:sldId id="1971" r:id="rId142"/>
    <p:sldId id="1923" r:id="rId143"/>
    <p:sldId id="1924" r:id="rId144"/>
    <p:sldId id="2049" r:id="rId145"/>
    <p:sldId id="1942"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7" d="100"/>
          <a:sy n="67" d="100"/>
        </p:scale>
        <p:origin x="6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dotDmnd">
          <a:fgClr>
            <a:srgbClr val="00B05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905" y="4445"/>
            <a:ext cx="12157075" cy="570586"/>
          </a:xfrm>
          <a:gradFill>
            <a:gsLst>
              <a:gs pos="100000">
                <a:srgbClr val="0070C0"/>
              </a:gs>
              <a:gs pos="53000">
                <a:schemeClr val="accent1">
                  <a:lumMod val="45000"/>
                  <a:lumOff val="55000"/>
                </a:schemeClr>
              </a:gs>
              <a:gs pos="29000">
                <a:schemeClr val="accent1">
                  <a:lumMod val="45000"/>
                  <a:lumOff val="55000"/>
                </a:schemeClr>
              </a:gs>
              <a:gs pos="1000">
                <a:schemeClr val="accent1">
                  <a:lumMod val="30000"/>
                  <a:lumOff val="70000"/>
                </a:schemeClr>
              </a:gs>
            </a:gsLst>
            <a:lin ang="8100000" scaled="0"/>
          </a:gradFill>
        </p:spPr>
        <p:txBody>
          <a:bodyPr>
            <a:normAutofit/>
          </a:bodyPr>
          <a:lstStyle>
            <a:lvl1pPr>
              <a:defRPr sz="2800"/>
            </a:lvl1pPr>
          </a:lstStyle>
          <a:p>
            <a:r>
              <a:rPr lang="zh-CN" altLang="en-US"/>
              <a:t>单击此处编辑母版标题样式</a:t>
            </a:r>
          </a:p>
        </p:txBody>
      </p:sp>
      <p:sp>
        <p:nvSpPr>
          <p:cNvPr id="3" name="内容占位符 2"/>
          <p:cNvSpPr>
            <a:spLocks noGrp="1"/>
          </p:cNvSpPr>
          <p:nvPr>
            <p:ph idx="1"/>
          </p:nvPr>
        </p:nvSpPr>
        <p:spPr>
          <a:xfrm>
            <a:off x="404567" y="727547"/>
            <a:ext cx="10515600" cy="4639945"/>
          </a:xfrm>
        </p:spPr>
        <p:txBody>
          <a:bodyPr/>
          <a:lstStyle>
            <a:lvl1pPr eaLnBrk="1" fontAlgn="auto" latinLnBrk="0" hangingPunct="1">
              <a:lnSpc>
                <a:spcPct val="100000"/>
              </a:lnSpc>
              <a:spcBef>
                <a:spcPts val="400"/>
              </a:spcBef>
              <a:defRPr sz="2400">
                <a:latin typeface="Consolas" panose="020B0609020204030204" charset="0"/>
              </a:defRPr>
            </a:lvl1pPr>
            <a:lvl2pPr marL="457200" indent="0">
              <a:buNone/>
              <a:defRPr/>
            </a:lvl2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5BFB162-52F5-455C-84C0-18D6905DFCDF}" type="datetime1">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cxnSp>
        <p:nvCxnSpPr>
          <p:cNvPr id="7" name="直接连接符 6"/>
          <p:cNvCxnSpPr/>
          <p:nvPr userDrawn="1"/>
        </p:nvCxnSpPr>
        <p:spPr>
          <a:xfrm>
            <a:off x="17462" y="588274"/>
            <a:ext cx="12157075" cy="0"/>
          </a:xfrm>
          <a:prstGeom prst="line">
            <a:avLst/>
          </a:prstGeom>
          <a:ln w="66675"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93989" y="657637"/>
            <a:ext cx="0" cy="5121275"/>
          </a:xfrm>
          <a:prstGeom prst="line">
            <a:avLst/>
          </a:prstGeom>
          <a:ln w="4762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E3B72F0C-918A-4087-B791-39EE030C8D19}"/>
              </a:ext>
            </a:extLst>
          </p:cNvPr>
          <p:cNvSpPr>
            <a:spLocks noGrp="1"/>
          </p:cNvSpPr>
          <p:nvPr>
            <p:ph type="sldNum" sz="quarter" idx="12"/>
          </p:nvPr>
        </p:nvSpPr>
        <p:spPr>
          <a:xfrm>
            <a:off x="9289330" y="107175"/>
            <a:ext cx="2743200" cy="365125"/>
          </a:xfrm>
        </p:spPr>
        <p:txBody>
          <a:bodyPr/>
          <a:lstStyle>
            <a:lvl1pPr>
              <a:defRPr sz="2000"/>
            </a:lvl1pPr>
          </a:lstStyle>
          <a:p>
            <a:fld id="{39603FB5-5DE6-44EA-8526-30B6B876200F}" type="slidenum">
              <a:rPr lang="zh-CN" altLang="en-US" smtClean="0"/>
              <a:pPr/>
              <a:t>‹#›</a:t>
            </a:fld>
            <a:endParaRPr lang="zh-CN" altLang="en-US"/>
          </a:p>
        </p:txBody>
      </p:sp>
    </p:spTree>
    <p:extLst>
      <p:ext uri="{BB962C8B-B14F-4D97-AF65-F5344CB8AC3E}">
        <p14:creationId xmlns:p14="http://schemas.microsoft.com/office/powerpoint/2010/main" val="2666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905" y="4445"/>
            <a:ext cx="12157075" cy="495172"/>
          </a:xfrm>
          <a:gradFill>
            <a:gsLst>
              <a:gs pos="100000">
                <a:srgbClr val="0070C0"/>
              </a:gs>
              <a:gs pos="53000">
                <a:schemeClr val="accent1">
                  <a:lumMod val="45000"/>
                  <a:lumOff val="55000"/>
                </a:schemeClr>
              </a:gs>
              <a:gs pos="29000">
                <a:schemeClr val="accent1">
                  <a:lumMod val="45000"/>
                  <a:lumOff val="55000"/>
                </a:schemeClr>
              </a:gs>
              <a:gs pos="1000">
                <a:schemeClr val="accent1">
                  <a:lumMod val="30000"/>
                  <a:lumOff val="70000"/>
                </a:schemeClr>
              </a:gs>
            </a:gsLst>
            <a:lin ang="8100000" scaled="0"/>
          </a:gradFill>
        </p:spPr>
        <p:txBody>
          <a:bodyPr>
            <a:normAutofit/>
          </a:bodyPr>
          <a:lstStyle>
            <a:lvl1pPr>
              <a:defRPr sz="2800"/>
            </a:lvl1pPr>
          </a:lstStyle>
          <a:p>
            <a:r>
              <a:rPr lang="zh-CN" altLang="en-US"/>
              <a:t>单击此处编辑母版标题样式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cxnSp>
        <p:nvCxnSpPr>
          <p:cNvPr id="7" name="直接连接符 6"/>
          <p:cNvCxnSpPr/>
          <p:nvPr userDrawn="1"/>
        </p:nvCxnSpPr>
        <p:spPr>
          <a:xfrm>
            <a:off x="0" y="512860"/>
            <a:ext cx="12157075" cy="0"/>
          </a:xfrm>
          <a:prstGeom prst="line">
            <a:avLst/>
          </a:prstGeom>
          <a:ln w="66675"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userDrawn="1"/>
        </p:nvCxnSpPr>
        <p:spPr>
          <a:xfrm>
            <a:off x="99722" y="512860"/>
            <a:ext cx="0" cy="5718258"/>
          </a:xfrm>
          <a:prstGeom prst="line">
            <a:avLst/>
          </a:prstGeom>
          <a:ln w="4762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0640" y="1122680"/>
            <a:ext cx="12091670" cy="2387600"/>
          </a:xfrm>
        </p:spPr>
        <p:txBody>
          <a:bodyPr>
            <a:normAutofit/>
          </a:bodyPr>
          <a:lstStyle/>
          <a:p>
            <a:pPr fontAlgn="auto">
              <a:lnSpc>
                <a:spcPct val="120000"/>
              </a:lnSpc>
            </a:pPr>
            <a:r>
              <a:rPr sz="6600">
                <a:latin typeface="微软雅黑" panose="020B0503020204020204" pitchFamily="34" charset="-122"/>
                <a:ea typeface="微软雅黑" panose="020B0503020204020204" pitchFamily="34" charset="-122"/>
              </a:rPr>
              <a:t>第</a:t>
            </a:r>
            <a:r>
              <a:rPr lang="en-US" sz="6600">
                <a:latin typeface="微软雅黑" panose="020B0503020204020204" pitchFamily="34" charset="-122"/>
                <a:ea typeface="微软雅黑" panose="020B0503020204020204" pitchFamily="34" charset="-122"/>
              </a:rPr>
              <a:t>5</a:t>
            </a:r>
            <a:r>
              <a:rPr sz="6600">
                <a:latin typeface="微软雅黑" panose="020B0503020204020204" pitchFamily="34" charset="-122"/>
                <a:ea typeface="微软雅黑" panose="020B0503020204020204" pitchFamily="34" charset="-122"/>
              </a:rPr>
              <a:t>章  pandas</a:t>
            </a:r>
            <a:r>
              <a:rPr lang="zh-CN" altLang="en-US" sz="6600">
                <a:latin typeface="微软雅黑" panose="020B0503020204020204" pitchFamily="34" charset="-122"/>
                <a:ea typeface="微软雅黑" panose="020B0503020204020204" pitchFamily="34" charset="-122"/>
              </a:rPr>
              <a:t>库的应用（一）</a:t>
            </a:r>
            <a:endParaRPr sz="660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524000" y="3602355"/>
            <a:ext cx="9144000" cy="588645"/>
          </a:xfrm>
        </p:spPr>
        <p:txBody>
          <a:bodyPr>
            <a:normAutofit/>
          </a:bodyPr>
          <a:lstStyle/>
          <a:p>
            <a:r>
              <a:rPr lang="zh-CN" altLang="en-US" sz="2800"/>
              <a:t>张春越</a:t>
            </a:r>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22CEE9-8BD8-4AF1-89F3-380485E47AA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我</a:t>
            </a:r>
            <a:r>
              <a:rPr lang="zh-CN" altLang="en-US">
                <a:solidFill>
                  <a:srgbClr val="FF0000"/>
                </a:solidFill>
                <a:latin typeface="微软雅黑" panose="020B0503020204020204" pitchFamily="34" charset="-122"/>
                <a:ea typeface="微软雅黑" panose="020B0503020204020204" pitchFamily="34" charset="-122"/>
              </a:rPr>
              <a:t>不是</a:t>
            </a:r>
            <a:r>
              <a:rPr lang="zh-CN" altLang="en-US">
                <a:latin typeface="微软雅黑" panose="020B0503020204020204" pitchFamily="34" charset="-122"/>
                <a:ea typeface="微软雅黑" panose="020B0503020204020204" pitchFamily="34" charset="-122"/>
              </a:rPr>
              <a:t>熊猫！！！！</a:t>
            </a:r>
          </a:p>
        </p:txBody>
      </p:sp>
      <p:pic>
        <p:nvPicPr>
          <p:cNvPr id="1026" name="Picture 2">
            <a:extLst>
              <a:ext uri="{FF2B5EF4-FFF2-40B4-BE49-F238E27FC236}">
                <a16:creationId xmlns:a16="http://schemas.microsoft.com/office/drawing/2014/main" id="{F471B2D7-A7B7-4EEA-B49D-D4FF198D5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6" y="3351362"/>
            <a:ext cx="5391150" cy="3091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588181-262E-41BD-B6A1-4CF92E791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51" y="597025"/>
            <a:ext cx="5449625" cy="26626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9E2F56E-69C0-4D2D-9413-2FBD9835EEE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51362"/>
            <a:ext cx="4952926" cy="277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76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的列</a:t>
            </a:r>
          </a:p>
        </p:txBody>
      </p:sp>
      <p:sp>
        <p:nvSpPr>
          <p:cNvPr id="9" name="文本框 8">
            <a:extLst>
              <a:ext uri="{FF2B5EF4-FFF2-40B4-BE49-F238E27FC236}">
                <a16:creationId xmlns:a16="http://schemas.microsoft.com/office/drawing/2014/main" id="{356709D4-B33C-4C7D-A307-CA5D8DBD13F8}"/>
              </a:ext>
            </a:extLst>
          </p:cNvPr>
          <p:cNvSpPr txBox="1"/>
          <p:nvPr/>
        </p:nvSpPr>
        <p:spPr>
          <a:xfrm>
            <a:off x="5776913" y="631416"/>
            <a:ext cx="5529262" cy="286232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FA8F909-CC7D-43D8-8B28-9601FF0EE0F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891081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的列</a:t>
            </a:r>
          </a:p>
        </p:txBody>
      </p:sp>
      <p:sp>
        <p:nvSpPr>
          <p:cNvPr id="9" name="文本框 8">
            <a:extLst>
              <a:ext uri="{FF2B5EF4-FFF2-40B4-BE49-F238E27FC236}">
                <a16:creationId xmlns:a16="http://schemas.microsoft.com/office/drawing/2014/main" id="{356709D4-B33C-4C7D-A307-CA5D8DBD13F8}"/>
              </a:ext>
            </a:extLst>
          </p:cNvPr>
          <p:cNvSpPr txBox="1"/>
          <p:nvPr/>
        </p:nvSpPr>
        <p:spPr>
          <a:xfrm>
            <a:off x="5776913" y="631416"/>
            <a:ext cx="5529262" cy="286232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FA8F909-CC7D-43D8-8B28-9601FF0EE0F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998567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的行</a:t>
            </a:r>
          </a:p>
        </p:txBody>
      </p:sp>
      <p:sp>
        <p:nvSpPr>
          <p:cNvPr id="7" name="文本框 6">
            <a:extLst>
              <a:ext uri="{FF2B5EF4-FFF2-40B4-BE49-F238E27FC236}">
                <a16:creationId xmlns:a16="http://schemas.microsoft.com/office/drawing/2014/main" id="{F1C0B27E-6654-496C-B95B-91F6DA86DB73}"/>
              </a:ext>
            </a:extLst>
          </p:cNvPr>
          <p:cNvSpPr txBox="1"/>
          <p:nvPr/>
        </p:nvSpPr>
        <p:spPr>
          <a:xfrm>
            <a:off x="5510213" y="853678"/>
            <a:ext cx="6162674"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u="sng"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6B87619-7797-4D42-87D3-BA66DA92026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4960588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的行</a:t>
            </a:r>
          </a:p>
        </p:txBody>
      </p:sp>
      <p:sp>
        <p:nvSpPr>
          <p:cNvPr id="7" name="文本框 6">
            <a:extLst>
              <a:ext uri="{FF2B5EF4-FFF2-40B4-BE49-F238E27FC236}">
                <a16:creationId xmlns:a16="http://schemas.microsoft.com/office/drawing/2014/main" id="{F1C0B27E-6654-496C-B95B-91F6DA86DB73}"/>
              </a:ext>
            </a:extLst>
          </p:cNvPr>
          <p:cNvSpPr txBox="1"/>
          <p:nvPr/>
        </p:nvSpPr>
        <p:spPr>
          <a:xfrm>
            <a:off x="5510213" y="853678"/>
            <a:ext cx="6162674"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6B87619-7797-4D42-87D3-BA66DA92026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57553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的行</a:t>
            </a:r>
          </a:p>
        </p:txBody>
      </p:sp>
      <p:sp>
        <p:nvSpPr>
          <p:cNvPr id="7" name="文本框 6">
            <a:extLst>
              <a:ext uri="{FF2B5EF4-FFF2-40B4-BE49-F238E27FC236}">
                <a16:creationId xmlns:a16="http://schemas.microsoft.com/office/drawing/2014/main" id="{F1C0B27E-6654-496C-B95B-91F6DA86DB73}"/>
              </a:ext>
            </a:extLst>
          </p:cNvPr>
          <p:cNvSpPr txBox="1"/>
          <p:nvPr/>
        </p:nvSpPr>
        <p:spPr>
          <a:xfrm>
            <a:off x="5681663" y="723750"/>
            <a:ext cx="6162674" cy="193899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6B87619-7797-4D42-87D3-BA66DA92026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8508297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的行</a:t>
            </a:r>
          </a:p>
        </p:txBody>
      </p:sp>
      <p:sp>
        <p:nvSpPr>
          <p:cNvPr id="7" name="文本框 6">
            <a:extLst>
              <a:ext uri="{FF2B5EF4-FFF2-40B4-BE49-F238E27FC236}">
                <a16:creationId xmlns:a16="http://schemas.microsoft.com/office/drawing/2014/main" id="{F1C0B27E-6654-496C-B95B-91F6DA86DB73}"/>
              </a:ext>
            </a:extLst>
          </p:cNvPr>
          <p:cNvSpPr txBox="1"/>
          <p:nvPr/>
        </p:nvSpPr>
        <p:spPr>
          <a:xfrm>
            <a:off x="5681663" y="723750"/>
            <a:ext cx="6162674" cy="193899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6B87619-7797-4D42-87D3-BA66DA92026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5650880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使用自动索引来访问行</a:t>
            </a:r>
          </a:p>
        </p:txBody>
      </p:sp>
      <p:sp>
        <p:nvSpPr>
          <p:cNvPr id="7" name="文本框 6">
            <a:extLst>
              <a:ext uri="{FF2B5EF4-FFF2-40B4-BE49-F238E27FC236}">
                <a16:creationId xmlns:a16="http://schemas.microsoft.com/office/drawing/2014/main" id="{6157E29E-DA06-455D-9AB0-A40E7B16F6FC}"/>
              </a:ext>
            </a:extLst>
          </p:cNvPr>
          <p:cNvSpPr txBox="1"/>
          <p:nvPr/>
        </p:nvSpPr>
        <p:spPr>
          <a:xfrm>
            <a:off x="5338763" y="831799"/>
            <a:ext cx="6162674" cy="2985433"/>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6A86F39-9845-4166-9C79-C54856A5F33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188982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使用自动索引来访问行</a:t>
            </a:r>
          </a:p>
        </p:txBody>
      </p:sp>
      <p:sp>
        <p:nvSpPr>
          <p:cNvPr id="7" name="文本框 6">
            <a:extLst>
              <a:ext uri="{FF2B5EF4-FFF2-40B4-BE49-F238E27FC236}">
                <a16:creationId xmlns:a16="http://schemas.microsoft.com/office/drawing/2014/main" id="{6157E29E-DA06-455D-9AB0-A40E7B16F6FC}"/>
              </a:ext>
            </a:extLst>
          </p:cNvPr>
          <p:cNvSpPr txBox="1"/>
          <p:nvPr/>
        </p:nvSpPr>
        <p:spPr>
          <a:xfrm>
            <a:off x="5453063" y="1012774"/>
            <a:ext cx="6162674" cy="2985433"/>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6A86F39-9845-4166-9C79-C54856A5F33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3794380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使用自动索引来访问行</a:t>
            </a:r>
          </a:p>
        </p:txBody>
      </p:sp>
      <p:sp>
        <p:nvSpPr>
          <p:cNvPr id="7" name="文本框 6">
            <a:extLst>
              <a:ext uri="{FF2B5EF4-FFF2-40B4-BE49-F238E27FC236}">
                <a16:creationId xmlns:a16="http://schemas.microsoft.com/office/drawing/2014/main" id="{6157E29E-DA06-455D-9AB0-A40E7B16F6FC}"/>
              </a:ext>
            </a:extLst>
          </p:cNvPr>
          <p:cNvSpPr txBox="1"/>
          <p:nvPr/>
        </p:nvSpPr>
        <p:spPr>
          <a:xfrm>
            <a:off x="5338763" y="831799"/>
            <a:ext cx="6162674" cy="193899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6A86F39-9845-4166-9C79-C54856A5F33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6732601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使用自动索引来访问行</a:t>
            </a:r>
          </a:p>
        </p:txBody>
      </p:sp>
      <p:sp>
        <p:nvSpPr>
          <p:cNvPr id="7" name="文本框 6">
            <a:extLst>
              <a:ext uri="{FF2B5EF4-FFF2-40B4-BE49-F238E27FC236}">
                <a16:creationId xmlns:a16="http://schemas.microsoft.com/office/drawing/2014/main" id="{6157E29E-DA06-455D-9AB0-A40E7B16F6FC}"/>
              </a:ext>
            </a:extLst>
          </p:cNvPr>
          <p:cNvSpPr txBox="1"/>
          <p:nvPr/>
        </p:nvSpPr>
        <p:spPr>
          <a:xfrm>
            <a:off x="5557838" y="723750"/>
            <a:ext cx="6162674" cy="193899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6A86F39-9845-4166-9C79-C54856A5F33F}"/>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9011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A8EBD-E71C-488C-8210-06FEBB7FFB36}"/>
              </a:ext>
            </a:extLst>
          </p:cNvPr>
          <p:cNvSpPr>
            <a:spLocks noGrp="1"/>
          </p:cNvSpPr>
          <p:nvPr>
            <p:ph type="title"/>
          </p:nvPr>
        </p:nvSpPr>
        <p:spPr/>
        <p:txBody>
          <a:bodyPr>
            <a:normAutofit fontScale="90000"/>
          </a:bodyPr>
          <a:lstStyle/>
          <a:p>
            <a:r>
              <a:rPr lang="en-US" altLang="zh-CN" sz="3200">
                <a:latin typeface="微软雅黑" panose="020B0503020204020204" pitchFamily="34" charset="-122"/>
                <a:ea typeface="微软雅黑" panose="020B0503020204020204" pitchFamily="34" charset="-122"/>
              </a:rPr>
              <a:t>Pandas</a:t>
            </a:r>
            <a:r>
              <a:rPr lang="zh-CN" altLang="en-US" sz="3200">
                <a:latin typeface="微软雅黑" panose="020B0503020204020204" pitchFamily="34" charset="-122"/>
                <a:ea typeface="微软雅黑" panose="020B0503020204020204" pitchFamily="34" charset="-122"/>
              </a:rPr>
              <a:t>是什么</a:t>
            </a:r>
          </a:p>
        </p:txBody>
      </p:sp>
      <p:sp>
        <p:nvSpPr>
          <p:cNvPr id="3" name="文本框 2">
            <a:extLst>
              <a:ext uri="{FF2B5EF4-FFF2-40B4-BE49-F238E27FC236}">
                <a16:creationId xmlns:a16="http://schemas.microsoft.com/office/drawing/2014/main" id="{520DF1D7-BFE3-4BC5-AA09-7B1FA524A9EB}"/>
              </a:ext>
            </a:extLst>
          </p:cNvPr>
          <p:cNvSpPr txBox="1"/>
          <p:nvPr/>
        </p:nvSpPr>
        <p:spPr>
          <a:xfrm>
            <a:off x="285750" y="1381125"/>
            <a:ext cx="11620500" cy="1200329"/>
          </a:xfrm>
          <a:prstGeom prst="rect">
            <a:avLst/>
          </a:prstGeom>
          <a:noFill/>
        </p:spPr>
        <p:txBody>
          <a:bodyPr wrap="square" rtlCol="0">
            <a:spAutoFit/>
          </a:bodyPr>
          <a:lstStyle/>
          <a:p>
            <a:r>
              <a:rPr lang="en-US" altLang="zh-CN" sz="2400" b="1">
                <a:latin typeface="Courier New" panose="02070309020205020404" pitchFamily="49" charset="0"/>
                <a:cs typeface="Courier New" panose="02070309020205020404" pitchFamily="49" charset="0"/>
              </a:rPr>
              <a:t>pandas is a fast, powerful, flexible and easy to use open source data analysis and manipulation tool,built on top of the Python programming language.</a:t>
            </a:r>
            <a:endParaRPr lang="zh-CN" altLang="en-US" sz="2400" b="1">
              <a:latin typeface="Courier New" panose="02070309020205020404" pitchFamily="49" charset="0"/>
              <a:cs typeface="Courier New" panose="02070309020205020404" pitchFamily="49" charset="0"/>
            </a:endParaRPr>
          </a:p>
        </p:txBody>
      </p:sp>
      <p:sp>
        <p:nvSpPr>
          <p:cNvPr id="5" name="文本框 4">
            <a:extLst>
              <a:ext uri="{FF2B5EF4-FFF2-40B4-BE49-F238E27FC236}">
                <a16:creationId xmlns:a16="http://schemas.microsoft.com/office/drawing/2014/main" id="{98C959EB-36F2-44CC-AA09-62F19AC3B61A}"/>
              </a:ext>
            </a:extLst>
          </p:cNvPr>
          <p:cNvSpPr txBox="1"/>
          <p:nvPr/>
        </p:nvSpPr>
        <p:spPr>
          <a:xfrm>
            <a:off x="285750" y="3134410"/>
            <a:ext cx="10106025" cy="830997"/>
          </a:xfrm>
          <a:prstGeom prst="rect">
            <a:avLst/>
          </a:prstGeom>
          <a:noFill/>
        </p:spPr>
        <p:txBody>
          <a:bodyPr wrap="square">
            <a:spAutoFit/>
          </a:bodyPr>
          <a:lstStyle/>
          <a:p>
            <a:r>
              <a:rPr lang="zh-CN" altLang="en-US" sz="2400">
                <a:latin typeface="微软雅黑" panose="020B0503020204020204" pitchFamily="34" charset="-122"/>
                <a:ea typeface="微软雅黑" panose="020B0503020204020204" pitchFamily="34" charset="-122"/>
              </a:rPr>
              <a:t>Pandas的名称来自于面板数据（</a:t>
            </a:r>
            <a:r>
              <a:rPr lang="zh-CN" altLang="en-US" sz="2400">
                <a:solidFill>
                  <a:srgbClr val="FF0000"/>
                </a:solidFill>
                <a:latin typeface="微软雅黑" panose="020B0503020204020204" pitchFamily="34" charset="-122"/>
                <a:ea typeface="微软雅黑" panose="020B0503020204020204" pitchFamily="34" charset="-122"/>
              </a:rPr>
              <a:t>pan</a:t>
            </a:r>
            <a:r>
              <a:rPr lang="zh-CN" altLang="en-US" sz="2400">
                <a:latin typeface="微软雅黑" panose="020B0503020204020204" pitchFamily="34" charset="-122"/>
                <a:ea typeface="微软雅黑" panose="020B0503020204020204" pitchFamily="34" charset="-122"/>
              </a:rPr>
              <a:t>el data）和python数据分析（</a:t>
            </a:r>
            <a:r>
              <a:rPr lang="zh-CN" altLang="en-US" sz="2400">
                <a:solidFill>
                  <a:srgbClr val="FF0000"/>
                </a:solidFill>
                <a:latin typeface="微软雅黑" panose="020B0503020204020204" pitchFamily="34" charset="-122"/>
                <a:ea typeface="微软雅黑" panose="020B0503020204020204" pitchFamily="34" charset="-122"/>
              </a:rPr>
              <a:t>d</a:t>
            </a:r>
            <a:r>
              <a:rPr lang="zh-CN" altLang="en-US" sz="2400">
                <a:latin typeface="微软雅黑" panose="020B0503020204020204" pitchFamily="34" charset="-122"/>
                <a:ea typeface="微软雅黑" panose="020B0503020204020204" pitchFamily="34" charset="-122"/>
              </a:rPr>
              <a:t>ata </a:t>
            </a:r>
            <a:r>
              <a:rPr lang="zh-CN" altLang="en-US" sz="2400">
                <a:solidFill>
                  <a:srgbClr val="FF0000"/>
                </a:solidFill>
                <a:latin typeface="微软雅黑" panose="020B0503020204020204" pitchFamily="34" charset="-122"/>
                <a:ea typeface="微软雅黑" panose="020B0503020204020204" pitchFamily="34" charset="-122"/>
              </a:rPr>
              <a:t>a</a:t>
            </a:r>
            <a:r>
              <a:rPr lang="zh-CN" altLang="en-US" sz="2400">
                <a:latin typeface="微软雅黑" panose="020B0503020204020204" pitchFamily="34" charset="-122"/>
                <a:ea typeface="微软雅黑" panose="020B0503020204020204" pitchFamily="34" charset="-122"/>
              </a:rPr>
              <a:t>naly</a:t>
            </a:r>
            <a:r>
              <a:rPr lang="zh-CN" altLang="en-US" sz="2400">
                <a:solidFill>
                  <a:srgbClr val="FF0000"/>
                </a:solidFill>
                <a:latin typeface="微软雅黑" panose="020B0503020204020204" pitchFamily="34" charset="-122"/>
                <a:ea typeface="微软雅黑" panose="020B0503020204020204" pitchFamily="34" charset="-122"/>
              </a:rPr>
              <a:t>s</a:t>
            </a:r>
            <a:r>
              <a:rPr lang="zh-CN" altLang="en-US" sz="2400">
                <a:latin typeface="微软雅黑" panose="020B0503020204020204" pitchFamily="34" charset="-122"/>
                <a:ea typeface="微软雅黑" panose="020B0503020204020204" pitchFamily="34" charset="-122"/>
              </a:rPr>
              <a:t>is）</a:t>
            </a:r>
          </a:p>
        </p:txBody>
      </p:sp>
    </p:spTree>
    <p:extLst>
      <p:ext uri="{BB962C8B-B14F-4D97-AF65-F5344CB8AC3E}">
        <p14:creationId xmlns:p14="http://schemas.microsoft.com/office/powerpoint/2010/main" val="67539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使用切片操作时对应的是行</a:t>
            </a:r>
          </a:p>
        </p:txBody>
      </p:sp>
      <p:sp>
        <p:nvSpPr>
          <p:cNvPr id="7" name="文本框 6">
            <a:extLst>
              <a:ext uri="{FF2B5EF4-FFF2-40B4-BE49-F238E27FC236}">
                <a16:creationId xmlns:a16="http://schemas.microsoft.com/office/drawing/2014/main" id="{B8310CC6-8EC8-4FD6-BC66-4DC008B7F2FB}"/>
              </a:ext>
            </a:extLst>
          </p:cNvPr>
          <p:cNvSpPr txBox="1"/>
          <p:nvPr/>
        </p:nvSpPr>
        <p:spPr>
          <a:xfrm>
            <a:off x="5815013" y="996198"/>
            <a:ext cx="6162674"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231BBC-6FF9-4C97-8EE1-C536B3D9449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0258820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使用切片操作时对应的是行</a:t>
            </a:r>
          </a:p>
        </p:txBody>
      </p:sp>
      <p:sp>
        <p:nvSpPr>
          <p:cNvPr id="7" name="文本框 6">
            <a:extLst>
              <a:ext uri="{FF2B5EF4-FFF2-40B4-BE49-F238E27FC236}">
                <a16:creationId xmlns:a16="http://schemas.microsoft.com/office/drawing/2014/main" id="{B8310CC6-8EC8-4FD6-BC66-4DC008B7F2FB}"/>
              </a:ext>
            </a:extLst>
          </p:cNvPr>
          <p:cNvSpPr txBox="1"/>
          <p:nvPr/>
        </p:nvSpPr>
        <p:spPr>
          <a:xfrm>
            <a:off x="5815013" y="996198"/>
            <a:ext cx="6162674"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231BBC-6FF9-4C97-8EE1-C536B3D9449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1070898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访问某个具体的元素</a:t>
            </a:r>
          </a:p>
        </p:txBody>
      </p:sp>
      <p:sp>
        <p:nvSpPr>
          <p:cNvPr id="7" name="文本框 6">
            <a:extLst>
              <a:ext uri="{FF2B5EF4-FFF2-40B4-BE49-F238E27FC236}">
                <a16:creationId xmlns:a16="http://schemas.microsoft.com/office/drawing/2014/main" id="{0653E345-4D1B-4EE6-A8E8-15F3903D516D}"/>
              </a:ext>
            </a:extLst>
          </p:cNvPr>
          <p:cNvSpPr txBox="1"/>
          <p:nvPr/>
        </p:nvSpPr>
        <p:spPr>
          <a:xfrm>
            <a:off x="5595938" y="739466"/>
            <a:ext cx="5253037" cy="5293757"/>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C++</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______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______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_______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_______</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8688BAD-64AB-4C19-9C90-010D178A68B4}"/>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475001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访问某个具体的元素</a:t>
            </a:r>
          </a:p>
        </p:txBody>
      </p:sp>
      <p:sp>
        <p:nvSpPr>
          <p:cNvPr id="7" name="文本框 6">
            <a:extLst>
              <a:ext uri="{FF2B5EF4-FFF2-40B4-BE49-F238E27FC236}">
                <a16:creationId xmlns:a16="http://schemas.microsoft.com/office/drawing/2014/main" id="{0653E345-4D1B-4EE6-A8E8-15F3903D516D}"/>
              </a:ext>
            </a:extLst>
          </p:cNvPr>
          <p:cNvSpPr txBox="1"/>
          <p:nvPr/>
        </p:nvSpPr>
        <p:spPr>
          <a:xfrm>
            <a:off x="5595938" y="739466"/>
            <a:ext cx="5253037" cy="5293757"/>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C++</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67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7</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8688BAD-64AB-4C19-9C90-010D178A68B4}"/>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419528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更复杂的坐标形式</a:t>
            </a:r>
          </a:p>
        </p:txBody>
      </p:sp>
      <p:sp>
        <p:nvSpPr>
          <p:cNvPr id="6" name="文本框 5">
            <a:extLst>
              <a:ext uri="{FF2B5EF4-FFF2-40B4-BE49-F238E27FC236}">
                <a16:creationId xmlns:a16="http://schemas.microsoft.com/office/drawing/2014/main" id="{E81B3684-D3A5-4F40-B979-4313EF3FDE44}"/>
              </a:ext>
            </a:extLst>
          </p:cNvPr>
          <p:cNvSpPr txBox="1"/>
          <p:nvPr/>
        </p:nvSpPr>
        <p:spPr>
          <a:xfrm>
            <a:off x="214313" y="3579706"/>
            <a:ext cx="8699650" cy="1631216"/>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A29A8DF-B3F8-41A0-A107-BFFDF17BBEC9}"/>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8608726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D748D-0936-432B-A993-81F87EE1561F}"/>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第二部分内容</a:t>
            </a:r>
          </a:p>
        </p:txBody>
      </p:sp>
      <p:sp>
        <p:nvSpPr>
          <p:cNvPr id="4" name="文本框 3">
            <a:extLst>
              <a:ext uri="{FF2B5EF4-FFF2-40B4-BE49-F238E27FC236}">
                <a16:creationId xmlns:a16="http://schemas.microsoft.com/office/drawing/2014/main" id="{81C30D28-F99E-4A49-9525-9B27DFE19034}"/>
              </a:ext>
            </a:extLst>
          </p:cNvPr>
          <p:cNvSpPr txBox="1"/>
          <p:nvPr/>
        </p:nvSpPr>
        <p:spPr>
          <a:xfrm>
            <a:off x="466725" y="809625"/>
            <a:ext cx="10972800" cy="2585323"/>
          </a:xfrm>
          <a:prstGeom prst="rect">
            <a:avLst/>
          </a:prstGeom>
          <a:noFill/>
        </p:spPr>
        <p:txBody>
          <a:bodyPr wrap="square" rtlCol="0">
            <a:spAutoFit/>
          </a:bodyPr>
          <a:lstStyle/>
          <a:p>
            <a:pPr marL="342900" indent="-342900">
              <a:buAutoNum type="arabicPeriod"/>
            </a:pPr>
            <a:r>
              <a:rPr lang="en-US" altLang="zh-CN" sz="4800">
                <a:latin typeface="Consolas" panose="020B0609020204030204" pitchFamily="49" charset="0"/>
                <a:ea typeface="微软雅黑" panose="020B0503020204020204" pitchFamily="34" charset="-122"/>
              </a:rPr>
              <a:t>DataFrame</a:t>
            </a:r>
            <a:r>
              <a:rPr lang="zh-CN" altLang="en-US" sz="4800">
                <a:latin typeface="Consolas" panose="020B0609020204030204" pitchFamily="49" charset="0"/>
                <a:ea typeface="微软雅黑" panose="020B0503020204020204" pitchFamily="34" charset="-122"/>
              </a:rPr>
              <a:t>的增删改查</a:t>
            </a:r>
            <a:endParaRPr lang="en-US" altLang="zh-CN" sz="4800">
              <a:latin typeface="Consolas" panose="020B0609020204030204" pitchFamily="49" charset="0"/>
              <a:ea typeface="微软雅黑" panose="020B0503020204020204" pitchFamily="34" charset="-122"/>
            </a:endParaRPr>
          </a:p>
          <a:p>
            <a:pPr marL="342900" indent="-342900">
              <a:buAutoNum type="arabicPeriod"/>
            </a:pPr>
            <a:r>
              <a:rPr lang="en-US" altLang="zh-CN" sz="4800">
                <a:latin typeface="Consolas" panose="020B0609020204030204" pitchFamily="49" charset="0"/>
                <a:ea typeface="微软雅黑" panose="020B0503020204020204" pitchFamily="34" charset="-122"/>
              </a:rPr>
              <a:t>Pandas</a:t>
            </a:r>
            <a:r>
              <a:rPr lang="zh-CN" altLang="en-US" sz="4800">
                <a:latin typeface="Consolas" panose="020B0609020204030204" pitchFamily="49" charset="0"/>
                <a:ea typeface="微软雅黑" panose="020B0503020204020204" pitchFamily="34" charset="-122"/>
              </a:rPr>
              <a:t>和</a:t>
            </a:r>
            <a:r>
              <a:rPr lang="en-US" altLang="zh-CN" sz="4800">
                <a:latin typeface="Consolas" panose="020B0609020204030204" pitchFamily="49" charset="0"/>
                <a:ea typeface="微软雅黑" panose="020B0503020204020204" pitchFamily="34" charset="-122"/>
              </a:rPr>
              <a:t>DataFrame</a:t>
            </a:r>
            <a:r>
              <a:rPr lang="zh-CN" altLang="en-US" sz="4800">
                <a:latin typeface="Consolas" panose="020B0609020204030204" pitchFamily="49" charset="0"/>
                <a:ea typeface="微软雅黑" panose="020B0503020204020204" pitchFamily="34" charset="-122"/>
              </a:rPr>
              <a:t>的统计分析功能</a:t>
            </a:r>
            <a:endParaRPr lang="en-US" altLang="zh-CN" sz="4800">
              <a:latin typeface="Consolas" panose="020B0609020204030204" pitchFamily="49" charset="0"/>
              <a:ea typeface="微软雅黑" panose="020B0503020204020204" pitchFamily="34" charset="-122"/>
            </a:endParaRPr>
          </a:p>
          <a:p>
            <a:pPr marL="342900" indent="-342900">
              <a:buAutoNum type="arabicPeriod"/>
            </a:pPr>
            <a:r>
              <a:rPr lang="en-US" altLang="zh-CN" sz="4800">
                <a:latin typeface="Consolas" panose="020B0609020204030204" pitchFamily="49" charset="0"/>
                <a:ea typeface="微软雅黑" panose="020B0503020204020204" pitchFamily="34" charset="-122"/>
              </a:rPr>
              <a:t>Pandas</a:t>
            </a:r>
            <a:r>
              <a:rPr lang="zh-CN" altLang="en-US" sz="4800">
                <a:latin typeface="Consolas" panose="020B0609020204030204" pitchFamily="49" charset="0"/>
                <a:ea typeface="微软雅黑" panose="020B0503020204020204" pitchFamily="34" charset="-122"/>
              </a:rPr>
              <a:t>的数据可视化初步</a:t>
            </a:r>
            <a:endParaRPr lang="en-US" altLang="zh-CN" sz="4800">
              <a:latin typeface="Consolas" panose="020B0609020204030204" pitchFamily="49" charset="0"/>
              <a:ea typeface="微软雅黑" panose="020B0503020204020204" pitchFamily="34" charset="-122"/>
            </a:endParaRPr>
          </a:p>
          <a:p>
            <a:pPr marL="342900" indent="-342900">
              <a:buAutoNum type="arabicPeriod"/>
            </a:pPr>
            <a:endParaRPr lang="en-US" altLang="zh-CN"/>
          </a:p>
        </p:txBody>
      </p:sp>
    </p:spTree>
    <p:extLst>
      <p:ext uri="{BB962C8B-B14F-4D97-AF65-F5344CB8AC3E}">
        <p14:creationId xmlns:p14="http://schemas.microsoft.com/office/powerpoint/2010/main" val="1368625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p>
        </p:txBody>
      </p:sp>
      <p:sp>
        <p:nvSpPr>
          <p:cNvPr id="6" name="文本框 5">
            <a:extLst>
              <a:ext uri="{FF2B5EF4-FFF2-40B4-BE49-F238E27FC236}">
                <a16:creationId xmlns:a16="http://schemas.microsoft.com/office/drawing/2014/main" id="{629B217E-0164-463C-AA09-F2216868AE4E}"/>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8" name="文本框 7">
            <a:extLst>
              <a:ext uri="{FF2B5EF4-FFF2-40B4-BE49-F238E27FC236}">
                <a16:creationId xmlns:a16="http://schemas.microsoft.com/office/drawing/2014/main" id="{A651FA8A-8FE6-4389-BB46-6A0B445A7503}"/>
              </a:ext>
            </a:extLst>
          </p:cNvPr>
          <p:cNvSpPr txBox="1"/>
          <p:nvPr/>
        </p:nvSpPr>
        <p:spPr>
          <a:xfrm>
            <a:off x="5548313" y="723750"/>
            <a:ext cx="6162674" cy="5016758"/>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head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tail</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len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29784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B6A9A-497C-482D-8C2F-127B79CE8B35}"/>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endParaRPr lang="zh-CN" altLang="en-US"/>
          </a:p>
        </p:txBody>
      </p:sp>
      <p:sp>
        <p:nvSpPr>
          <p:cNvPr id="7" name="文本框 6">
            <a:extLst>
              <a:ext uri="{FF2B5EF4-FFF2-40B4-BE49-F238E27FC236}">
                <a16:creationId xmlns:a16="http://schemas.microsoft.com/office/drawing/2014/main" id="{5691C4AB-B7C8-4460-B0D1-749419E6533C}"/>
              </a:ext>
            </a:extLst>
          </p:cNvPr>
          <p:cNvSpPr txBox="1"/>
          <p:nvPr/>
        </p:nvSpPr>
        <p:spPr>
          <a:xfrm>
            <a:off x="6381750" y="1006374"/>
            <a:ext cx="5295899" cy="1938992"/>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all</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any</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1450BEF-B8E5-4FC2-86B6-503A9108CB2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79981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p>
        </p:txBody>
      </p:sp>
      <p:sp>
        <p:nvSpPr>
          <p:cNvPr id="7" name="文本框 6">
            <a:extLst>
              <a:ext uri="{FF2B5EF4-FFF2-40B4-BE49-F238E27FC236}">
                <a16:creationId xmlns:a16="http://schemas.microsoft.com/office/drawing/2014/main" id="{DF89BAFC-85DD-4865-95F8-7B94ADC4873C}"/>
              </a:ext>
            </a:extLst>
          </p:cNvPr>
          <p:cNvSpPr txBox="1"/>
          <p:nvPr/>
        </p:nvSpPr>
        <p:spPr>
          <a:xfrm>
            <a:off x="5617407" y="723750"/>
            <a:ext cx="6162674" cy="440120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bool</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5048263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p>
        </p:txBody>
      </p:sp>
      <p:sp>
        <p:nvSpPr>
          <p:cNvPr id="7" name="文本框 6">
            <a:extLst>
              <a:ext uri="{FF2B5EF4-FFF2-40B4-BE49-F238E27FC236}">
                <a16:creationId xmlns:a16="http://schemas.microsoft.com/office/drawing/2014/main" id="{DF89BAFC-85DD-4865-95F8-7B94ADC4873C}"/>
              </a:ext>
            </a:extLst>
          </p:cNvPr>
          <p:cNvSpPr txBox="1"/>
          <p:nvPr/>
        </p:nvSpPr>
        <p:spPr>
          <a:xfrm>
            <a:off x="5922207" y="585192"/>
            <a:ext cx="6162674" cy="3539430"/>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bool</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6" name="文本框 5">
            <a:extLst>
              <a:ext uri="{FF2B5EF4-FFF2-40B4-BE49-F238E27FC236}">
                <a16:creationId xmlns:a16="http://schemas.microsoft.com/office/drawing/2014/main" id="{F446F8C5-6E24-4DAD-93C9-CA9A3BCB5A65}"/>
              </a:ext>
            </a:extLst>
          </p:cNvPr>
          <p:cNvSpPr txBox="1"/>
          <p:nvPr/>
        </p:nvSpPr>
        <p:spPr>
          <a:xfrm>
            <a:off x="107119" y="3788390"/>
            <a:ext cx="6162674" cy="1754326"/>
          </a:xfrm>
          <a:prstGeom prst="rect">
            <a:avLst/>
          </a:prstGeom>
          <a:noFill/>
        </p:spPr>
        <p:txBody>
          <a:bodyPr wrap="square">
            <a:spAutoFit/>
          </a:bodyPr>
          <a:lstStyle/>
          <a:p>
            <a:pPr algn="l"/>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等价于：当提供</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Bool</a:t>
            </a:r>
            <a:r>
              <a:rPr lang="zh-CN" altLang="en-US"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数组值，则在行上筛选</a:t>
            </a:r>
            <a:endPar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[[True,True,False,False,False]]</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749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52CDD-C48D-4A0F-B71A-1C971AB485B5}"/>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面板数据</a:t>
            </a:r>
          </a:p>
        </p:txBody>
      </p:sp>
      <p:pic>
        <p:nvPicPr>
          <p:cNvPr id="3074" name="Picture 2">
            <a:extLst>
              <a:ext uri="{FF2B5EF4-FFF2-40B4-BE49-F238E27FC236}">
                <a16:creationId xmlns:a16="http://schemas.microsoft.com/office/drawing/2014/main" id="{5B6CAE3B-BB3D-45A9-A66E-C758F7230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29" y="1625563"/>
            <a:ext cx="9882742" cy="454022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65467E6-EDAF-4319-B4B1-88E2945EDA22}"/>
              </a:ext>
            </a:extLst>
          </p:cNvPr>
          <p:cNvSpPr txBox="1"/>
          <p:nvPr/>
        </p:nvSpPr>
        <p:spPr>
          <a:xfrm>
            <a:off x="376238" y="692211"/>
            <a:ext cx="6162674" cy="584775"/>
          </a:xfrm>
          <a:prstGeom prst="rect">
            <a:avLst/>
          </a:prstGeom>
          <a:noFill/>
        </p:spPr>
        <p:txBody>
          <a:bodyPr wrap="square">
            <a:spAutoFit/>
          </a:bodyPr>
          <a:lstStyle/>
          <a:p>
            <a:r>
              <a:rPr lang="en-US" altLang="zh-CN" sz="3200" b="0" i="0">
                <a:solidFill>
                  <a:srgbClr val="333333"/>
                </a:solidFill>
                <a:effectLst/>
                <a:latin typeface="Consolas" panose="020B0609020204030204" pitchFamily="49" charset="0"/>
              </a:rPr>
              <a:t>m*n</a:t>
            </a:r>
            <a:r>
              <a:rPr lang="zh-CN" altLang="en-US" sz="3200" b="0" i="0">
                <a:solidFill>
                  <a:srgbClr val="333333"/>
                </a:solidFill>
                <a:effectLst/>
                <a:latin typeface="Helvetica Neue"/>
              </a:rPr>
              <a:t>的数据矩阵</a:t>
            </a:r>
            <a:endParaRPr lang="zh-CN" altLang="en-US" sz="3200"/>
          </a:p>
        </p:txBody>
      </p:sp>
    </p:spTree>
    <p:extLst>
      <p:ext uri="{BB962C8B-B14F-4D97-AF65-F5344CB8AC3E}">
        <p14:creationId xmlns:p14="http://schemas.microsoft.com/office/powerpoint/2010/main" val="38131812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p>
        </p:txBody>
      </p:sp>
      <p:sp>
        <p:nvSpPr>
          <p:cNvPr id="7" name="文本框 6">
            <a:extLst>
              <a:ext uri="{FF2B5EF4-FFF2-40B4-BE49-F238E27FC236}">
                <a16:creationId xmlns:a16="http://schemas.microsoft.com/office/drawing/2014/main" id="{DF89BAFC-85DD-4865-95F8-7B94ADC4873C}"/>
              </a:ext>
            </a:extLst>
          </p:cNvPr>
          <p:cNvSpPr txBox="1"/>
          <p:nvPr/>
        </p:nvSpPr>
        <p:spPr>
          <a:xfrm>
            <a:off x="5922207" y="585192"/>
            <a:ext cx="6162674" cy="3539430"/>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bool</a:t>
            </a:r>
            <a:endParaRPr lang="zh-CN" altLang="zh-CN" sz="16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6" name="文本框 5">
            <a:extLst>
              <a:ext uri="{FF2B5EF4-FFF2-40B4-BE49-F238E27FC236}">
                <a16:creationId xmlns:a16="http://schemas.microsoft.com/office/drawing/2014/main" id="{F446F8C5-6E24-4DAD-93C9-CA9A3BCB5A65}"/>
              </a:ext>
            </a:extLst>
          </p:cNvPr>
          <p:cNvSpPr txBox="1"/>
          <p:nvPr/>
        </p:nvSpPr>
        <p:spPr>
          <a:xfrm>
            <a:off x="214313" y="4124622"/>
            <a:ext cx="9310687" cy="1754326"/>
          </a:xfrm>
          <a:prstGeom prst="rect">
            <a:avLst/>
          </a:prstGeom>
          <a:noFill/>
        </p:spPr>
        <p:txBody>
          <a:bodyPr wrap="square">
            <a:spAutoFit/>
          </a:bodyPr>
          <a:lstStyle/>
          <a:p>
            <a:pPr algn="l"/>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等价于：当提供</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Bool</a:t>
            </a:r>
            <a:r>
              <a:rPr lang="zh-CN" altLang="en-US"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数组值，则在行上筛选</a:t>
            </a:r>
            <a:endPar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[np.array([True,True,False,False,False])]</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98154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p>
        </p:txBody>
      </p:sp>
      <p:sp>
        <p:nvSpPr>
          <p:cNvPr id="7" name="文本框 6">
            <a:extLst>
              <a:ext uri="{FF2B5EF4-FFF2-40B4-BE49-F238E27FC236}">
                <a16:creationId xmlns:a16="http://schemas.microsoft.com/office/drawing/2014/main" id="{DF89BAFC-85DD-4865-95F8-7B94ADC4873C}"/>
              </a:ext>
            </a:extLst>
          </p:cNvPr>
          <p:cNvSpPr txBox="1"/>
          <p:nvPr/>
        </p:nvSpPr>
        <p:spPr>
          <a:xfrm>
            <a:off x="5219700" y="632817"/>
            <a:ext cx="6872287" cy="6063198"/>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pPr algn="l"/>
            <a:r>
              <a:rPr lang="en-US" altLang="zh-CN" sz="20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等价写法</a:t>
            </a:r>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df.loc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p>
          <a:p>
            <a:pPr algn="l"/>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等价写法</a:t>
            </a:r>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df.loc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[[True,True,False,False,False]]</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86087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p>
        </p:txBody>
      </p:sp>
      <p:sp>
        <p:nvSpPr>
          <p:cNvPr id="7" name="文本框 6">
            <a:extLst>
              <a:ext uri="{FF2B5EF4-FFF2-40B4-BE49-F238E27FC236}">
                <a16:creationId xmlns:a16="http://schemas.microsoft.com/office/drawing/2014/main" id="{DF89BAFC-85DD-4865-95F8-7B94ADC4873C}"/>
              </a:ext>
            </a:extLst>
          </p:cNvPr>
          <p:cNvSpPr txBox="1"/>
          <p:nvPr/>
        </p:nvSpPr>
        <p:spPr>
          <a:xfrm>
            <a:off x="5815013" y="642342"/>
            <a:ext cx="6162674" cy="6063198"/>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pPr algn="l"/>
            <a:r>
              <a:rPr lang="en-US" altLang="zh-CN" sz="20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等价写法</a:t>
            </a:r>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df.loc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p>
          <a:p>
            <a:pPr algn="l"/>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等价写法</a:t>
            </a:r>
            <a:endPar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df.iloc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80).values</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079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a:t>
            </a:r>
            <a:endParaRPr lang="zh-CN" altLang="en-US"/>
          </a:p>
        </p:txBody>
      </p:sp>
      <p:sp>
        <p:nvSpPr>
          <p:cNvPr id="6" name="文本框 5">
            <a:extLst>
              <a:ext uri="{FF2B5EF4-FFF2-40B4-BE49-F238E27FC236}">
                <a16:creationId xmlns:a16="http://schemas.microsoft.com/office/drawing/2014/main" id="{EE6522AA-34CA-49F4-97A7-865F4094901E}"/>
              </a:ext>
            </a:extLst>
          </p:cNvPr>
          <p:cNvSpPr txBox="1"/>
          <p:nvPr/>
        </p:nvSpPr>
        <p:spPr>
          <a:xfrm>
            <a:off x="4981892" y="2139849"/>
            <a:ext cx="7177088" cy="378565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zh-CN" altLang="zh-CN" sz="2000" b="1"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08742D9-C805-4254-9C08-FE407E2C217C}"/>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02991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筛选列</a:t>
            </a: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pic>
        <p:nvPicPr>
          <p:cNvPr id="4" name="图片 3">
            <a:extLst>
              <a:ext uri="{FF2B5EF4-FFF2-40B4-BE49-F238E27FC236}">
                <a16:creationId xmlns:a16="http://schemas.microsoft.com/office/drawing/2014/main" id="{363DBE7A-A349-309A-ECE7-69568D47845B}"/>
              </a:ext>
            </a:extLst>
          </p:cNvPr>
          <p:cNvPicPr>
            <a:picLocks noChangeAspect="1"/>
          </p:cNvPicPr>
          <p:nvPr/>
        </p:nvPicPr>
        <p:blipFill>
          <a:blip r:embed="rId2"/>
          <a:stretch>
            <a:fillRect/>
          </a:stretch>
        </p:blipFill>
        <p:spPr>
          <a:xfrm>
            <a:off x="5747346" y="1023678"/>
            <a:ext cx="5602035" cy="4215071"/>
          </a:xfrm>
          <a:prstGeom prst="rect">
            <a:avLst/>
          </a:prstGeom>
        </p:spPr>
      </p:pic>
    </p:spTree>
    <p:extLst>
      <p:ext uri="{BB962C8B-B14F-4D97-AF65-F5344CB8AC3E}">
        <p14:creationId xmlns:p14="http://schemas.microsoft.com/office/powerpoint/2010/main" val="13097310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筛选列</a:t>
            </a:r>
          </a:p>
        </p:txBody>
      </p:sp>
      <p:sp>
        <p:nvSpPr>
          <p:cNvPr id="8" name="文本框 7">
            <a:extLst>
              <a:ext uri="{FF2B5EF4-FFF2-40B4-BE49-F238E27FC236}">
                <a16:creationId xmlns:a16="http://schemas.microsoft.com/office/drawing/2014/main" id="{CBB933C1-C68D-42B6-82B2-15ABD54C3073}"/>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9" name="文本框 8">
            <a:extLst>
              <a:ext uri="{FF2B5EF4-FFF2-40B4-BE49-F238E27FC236}">
                <a16:creationId xmlns:a16="http://schemas.microsoft.com/office/drawing/2014/main" id="{B1116588-59D4-44BF-BE83-A105DF52B919}"/>
              </a:ext>
            </a:extLst>
          </p:cNvPr>
          <p:cNvSpPr txBox="1"/>
          <p:nvPr/>
        </p:nvSpPr>
        <p:spPr>
          <a:xfrm>
            <a:off x="5295900" y="723750"/>
            <a:ext cx="6919912" cy="954107"/>
          </a:xfrm>
          <a:prstGeom prst="rect">
            <a:avLst/>
          </a:prstGeom>
          <a:noFill/>
        </p:spPr>
        <p:txBody>
          <a:bodyPr wrap="square">
            <a:spAutoFit/>
          </a:bodyPr>
          <a:lstStyle/>
          <a:p>
            <a:r>
              <a:rPr lang="en-US" altLang="zh-CN" sz="2800">
                <a:solidFill>
                  <a:srgbClr val="FF0000"/>
                </a:solidFill>
                <a:latin typeface="Consolas" panose="020B0609020204030204" pitchFamily="49" charset="0"/>
              </a:rPr>
              <a:t>#</a:t>
            </a:r>
            <a:r>
              <a:rPr lang="zh-CN" altLang="en-US" sz="2800">
                <a:solidFill>
                  <a:srgbClr val="FF0000"/>
                </a:solidFill>
                <a:latin typeface="Consolas" panose="020B0609020204030204" pitchFamily="49" charset="0"/>
              </a:rPr>
              <a:t>查看李四同学</a:t>
            </a:r>
            <a:r>
              <a:rPr lang="en-US" altLang="zh-CN" sz="2800">
                <a:solidFill>
                  <a:srgbClr val="FF0000"/>
                </a:solidFill>
                <a:latin typeface="Consolas" panose="020B0609020204030204" pitchFamily="49" charset="0"/>
              </a:rPr>
              <a:t>70</a:t>
            </a:r>
            <a:r>
              <a:rPr lang="zh-CN" altLang="en-US" sz="2800">
                <a:solidFill>
                  <a:srgbClr val="FF0000"/>
                </a:solidFill>
                <a:latin typeface="Consolas" panose="020B0609020204030204" pitchFamily="49" charset="0"/>
              </a:rPr>
              <a:t>分以下科目的全班情况</a:t>
            </a:r>
            <a:endParaRPr lang="en-US" altLang="zh-CN" sz="2800">
              <a:solidFill>
                <a:srgbClr val="FF0000"/>
              </a:solidFill>
              <a:latin typeface="Consolas" panose="020B0609020204030204" pitchFamily="49" charset="0"/>
            </a:endParaRPr>
          </a:p>
          <a:p>
            <a:r>
              <a:rPr lang="zh-CN" altLang="en-US" sz="2800">
                <a:latin typeface="Consolas" panose="020B0609020204030204" pitchFamily="49" charset="0"/>
              </a:rPr>
              <a:t>df.loc[:,df.loc["李四"]&lt;70]</a:t>
            </a:r>
          </a:p>
        </p:txBody>
      </p:sp>
      <p:pic>
        <p:nvPicPr>
          <p:cNvPr id="10" name="图片 9">
            <a:extLst>
              <a:ext uri="{FF2B5EF4-FFF2-40B4-BE49-F238E27FC236}">
                <a16:creationId xmlns:a16="http://schemas.microsoft.com/office/drawing/2014/main" id="{2C625777-8E45-4C89-8AF3-C1A908BA2609}"/>
              </a:ext>
            </a:extLst>
          </p:cNvPr>
          <p:cNvPicPr>
            <a:picLocks noChangeAspect="1"/>
          </p:cNvPicPr>
          <p:nvPr/>
        </p:nvPicPr>
        <p:blipFill>
          <a:blip r:embed="rId2"/>
          <a:stretch>
            <a:fillRect/>
          </a:stretch>
        </p:blipFill>
        <p:spPr>
          <a:xfrm>
            <a:off x="5530783" y="2017718"/>
            <a:ext cx="4365691" cy="4116532"/>
          </a:xfrm>
          <a:prstGeom prst="rect">
            <a:avLst/>
          </a:prstGeom>
        </p:spPr>
      </p:pic>
    </p:spTree>
    <p:extLst>
      <p:ext uri="{BB962C8B-B14F-4D97-AF65-F5344CB8AC3E}">
        <p14:creationId xmlns:p14="http://schemas.microsoft.com/office/powerpoint/2010/main" val="3782412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排序</a:t>
            </a:r>
            <a:endParaRPr lang="zh-CN" altLang="en-US"/>
          </a:p>
        </p:txBody>
      </p:sp>
      <p:sp>
        <p:nvSpPr>
          <p:cNvPr id="8" name="文本框 7">
            <a:extLst>
              <a:ext uri="{FF2B5EF4-FFF2-40B4-BE49-F238E27FC236}">
                <a16:creationId xmlns:a16="http://schemas.microsoft.com/office/drawing/2014/main" id="{1C91DCD7-863C-49CD-83E4-2794FB20BC58}"/>
              </a:ext>
            </a:extLst>
          </p:cNvPr>
          <p:cNvSpPr txBox="1"/>
          <p:nvPr/>
        </p:nvSpPr>
        <p:spPr>
          <a:xfrm>
            <a:off x="4824413" y="751344"/>
            <a:ext cx="7148511" cy="4801314"/>
          </a:xfrm>
          <a:prstGeom prst="rect">
            <a:avLst/>
          </a:prstGeom>
          <a:noFill/>
        </p:spPr>
        <p:txBody>
          <a:bodyPr wrap="square">
            <a:spAutoFit/>
          </a:bodyPr>
          <a:lstStyle/>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sort_values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ascending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sort_values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ascending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176A39A7-217D-4916-9C66-E454B0C4110F}"/>
              </a:ext>
            </a:extLst>
          </p:cNvPr>
          <p:cNvSpPr txBox="1"/>
          <p:nvPr/>
        </p:nvSpPr>
        <p:spPr>
          <a:xfrm>
            <a:off x="214313" y="723750"/>
            <a:ext cx="5138737" cy="2308324"/>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0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8956714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排序</a:t>
            </a:r>
            <a:endParaRPr lang="zh-CN" altLang="en-US"/>
          </a:p>
        </p:txBody>
      </p:sp>
      <p:sp>
        <p:nvSpPr>
          <p:cNvPr id="8" name="文本框 7">
            <a:extLst>
              <a:ext uri="{FF2B5EF4-FFF2-40B4-BE49-F238E27FC236}">
                <a16:creationId xmlns:a16="http://schemas.microsoft.com/office/drawing/2014/main" id="{9A62F2B9-EBF9-4502-8DC0-58BD5AF7AA3B}"/>
              </a:ext>
            </a:extLst>
          </p:cNvPr>
          <p:cNvSpPr txBox="1"/>
          <p:nvPr/>
        </p:nvSpPr>
        <p:spPr>
          <a:xfrm>
            <a:off x="214313" y="3421170"/>
            <a:ext cx="9596585"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sort_values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ascending</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2A297A7E-0547-49F4-A69D-29118B7CDCA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612732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7DB02-1574-4D62-9A23-AC660FDF6349}"/>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排序</a:t>
            </a:r>
            <a:endParaRPr lang="zh-CN" altLang="en-US"/>
          </a:p>
        </p:txBody>
      </p:sp>
      <p:sp>
        <p:nvSpPr>
          <p:cNvPr id="6" name="文本框 5">
            <a:extLst>
              <a:ext uri="{FF2B5EF4-FFF2-40B4-BE49-F238E27FC236}">
                <a16:creationId xmlns:a16="http://schemas.microsoft.com/office/drawing/2014/main" id="{9C8C99DE-AA8F-406F-8BCA-7185EDA769F2}"/>
              </a:ext>
            </a:extLst>
          </p:cNvPr>
          <p:cNvSpPr txBox="1"/>
          <p:nvPr/>
        </p:nvSpPr>
        <p:spPr>
          <a:xfrm>
            <a:off x="337657" y="597455"/>
            <a:ext cx="6161714" cy="5262979"/>
          </a:xfrm>
          <a:prstGeom prst="rect">
            <a:avLst/>
          </a:prstGeom>
          <a:noFill/>
        </p:spPr>
        <p:txBody>
          <a:bodyPr wrap="square">
            <a:spAutoFit/>
          </a:bodyPr>
          <a:lstStyle/>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e1</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b4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a5</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sort_index</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  #</a:t>
            </a:r>
            <a:r>
              <a:rPr lang="zh-CN" altLang="en-US" b="1" kern="0">
                <a:solidFill>
                  <a:srgbClr val="00005F"/>
                </a:solidFill>
                <a:latin typeface="Consolas" panose="020B0609020204030204" pitchFamily="49" charset="0"/>
                <a:ea typeface="宋体" panose="02010600030101010101" pitchFamily="2" charset="-122"/>
                <a:cs typeface="宋体" panose="02010600030101010101" pitchFamily="2" charset="-122"/>
              </a:rPr>
              <a:t>根据索引进行排序，默认升序排列</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a5</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b4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e1</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a:t>
            </a:r>
            <a:endParaRPr lang="zh-CN" altLang="zh-CN" sz="20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1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160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019934D-64F6-4D0A-8EE6-21CB0AFF5C44}"/>
              </a:ext>
            </a:extLst>
          </p:cNvPr>
          <p:cNvSpPr txBox="1"/>
          <p:nvPr/>
        </p:nvSpPr>
        <p:spPr>
          <a:xfrm>
            <a:off x="5810774" y="3775291"/>
            <a:ext cx="6161714" cy="2554545"/>
          </a:xfrm>
          <a:prstGeom prst="rect">
            <a:avLst/>
          </a:prstGeom>
          <a:noFill/>
        </p:spPr>
        <p:txBody>
          <a:bodyPr wrap="square">
            <a:spAutoFit/>
          </a:bodyPr>
          <a:lstStyle/>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sort_index</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ascending</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87005F"/>
                </a:solidFill>
                <a:effectLst/>
                <a:latin typeface="Consolas" panose="020B0609020204030204" pitchFamily="49" charset="0"/>
                <a:ea typeface="宋体" panose="02010600030101010101" pitchFamily="2" charset="-122"/>
                <a:cs typeface="宋体" panose="02010600030101010101" pitchFamily="2" charset="-122"/>
              </a:rPr>
              <a:t>False</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e1</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b4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a:t>
            </a:r>
            <a:endParaRPr lang="zh-CN" altLang="zh-CN" sz="2400" b="1" kern="100">
              <a:effectLst/>
              <a:latin typeface="Consolas" panose="020B0609020204030204" pitchFamily="49" charset="0"/>
              <a:ea typeface="等线" panose="02010600030101010101" pitchFamily="2" charset="-122"/>
              <a:cs typeface="Times New Roman" panose="02020603050405020304" pitchFamily="18" charset="0"/>
            </a:endParaRPr>
          </a:p>
          <a:p>
            <a:pPr algn="just"/>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a5</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a:t>
            </a:r>
            <a:endParaRPr lang="zh-CN" altLang="zh-CN" sz="3600" b="1" kern="100">
              <a:effectLst/>
              <a:latin typeface="Consolas" panose="020B0609020204030204" pitchFamily="49"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34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AFF4-C722-4F63-8D32-BFCF13632B58}"/>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修改值</a:t>
            </a:r>
            <a:endParaRPr lang="zh-CN" altLang="en-US"/>
          </a:p>
        </p:txBody>
      </p:sp>
      <p:sp>
        <p:nvSpPr>
          <p:cNvPr id="6" name="文本框 5">
            <a:extLst>
              <a:ext uri="{FF2B5EF4-FFF2-40B4-BE49-F238E27FC236}">
                <a16:creationId xmlns:a16="http://schemas.microsoft.com/office/drawing/2014/main" id="{C9809440-77F3-45A9-ABB5-5E7761E5E5BA}"/>
              </a:ext>
            </a:extLst>
          </p:cNvPr>
          <p:cNvSpPr txBox="1"/>
          <p:nvPr/>
        </p:nvSpPr>
        <p:spPr>
          <a:xfrm>
            <a:off x="5519738" y="926276"/>
            <a:ext cx="6162674" cy="3170099"/>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2BE7244-AAC4-400D-9BC5-871D316FD082}"/>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81525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微软雅黑" panose="020B0503020204020204" pitchFamily="34" charset="-122"/>
                <a:ea typeface="微软雅黑" panose="020B0503020204020204" pitchFamily="34" charset="-122"/>
              </a:rPr>
              <a:t>Pandas</a:t>
            </a:r>
            <a:r>
              <a:rPr lang="zh-CN" altLang="en-US">
                <a:latin typeface="微软雅黑" panose="020B0503020204020204" pitchFamily="34" charset="-122"/>
                <a:ea typeface="微软雅黑" panose="020B0503020204020204" pitchFamily="34" charset="-122"/>
              </a:rPr>
              <a:t>库的优点</a:t>
            </a:r>
            <a:endParaRPr lang="en-US">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282018" y="699266"/>
            <a:ext cx="11548031" cy="5901559"/>
          </a:xfrm>
        </p:spPr>
        <p:txBody>
          <a:bodyPr>
            <a:normAutofit/>
          </a:bodyPr>
          <a:lstStyle/>
          <a:p>
            <a:pPr>
              <a:lnSpc>
                <a:spcPct val="150000"/>
              </a:lnSpc>
            </a:pPr>
            <a:r>
              <a:rPr lang="en-US">
                <a:latin typeface="微软雅黑" panose="020B0503020204020204" pitchFamily="34" charset="-122"/>
                <a:ea typeface="微软雅黑" panose="020B0503020204020204" pitchFamily="34" charset="-122"/>
              </a:rPr>
              <a:t>pandas是基于扩展库numpy和matplotlib的数据分析模块</a:t>
            </a:r>
          </a:p>
          <a:p>
            <a:pPr>
              <a:lnSpc>
                <a:spcPct val="150000"/>
              </a:lnSpc>
            </a:pPr>
            <a:r>
              <a:rPr lang="en-US">
                <a:latin typeface="微软雅黑" panose="020B0503020204020204" pitchFamily="34" charset="-122"/>
                <a:ea typeface="微软雅黑" panose="020B0503020204020204" pitchFamily="34" charset="-122"/>
              </a:rPr>
              <a:t>是一个开源项目</a:t>
            </a:r>
            <a:r>
              <a:rPr lang="zh-CN" altLang="en-US">
                <a:latin typeface="微软雅黑" panose="020B0503020204020204" pitchFamily="34" charset="-122"/>
                <a:ea typeface="微软雅黑" panose="020B0503020204020204" pitchFamily="34" charset="-122"/>
              </a:rPr>
              <a:t>，源代码可以自由查看分享和修改</a:t>
            </a:r>
            <a:endParaRPr lang="en-US">
              <a:latin typeface="微软雅黑" panose="020B0503020204020204" pitchFamily="34" charset="-122"/>
              <a:ea typeface="微软雅黑" panose="020B0503020204020204" pitchFamily="34" charset="-122"/>
            </a:endParaRPr>
          </a:p>
          <a:p>
            <a:pPr>
              <a:lnSpc>
                <a:spcPct val="150000"/>
              </a:lnSpc>
            </a:pPr>
            <a:r>
              <a:rPr lang="en-US">
                <a:latin typeface="微软雅黑" panose="020B0503020204020204" pitchFamily="34" charset="-122"/>
                <a:ea typeface="微软雅黑" panose="020B0503020204020204" pitchFamily="34" charset="-122"/>
              </a:rPr>
              <a:t>提供了大量标准数据模型和高效操作大型数据集所需要的功能，</a:t>
            </a:r>
          </a:p>
          <a:p>
            <a:pPr>
              <a:lnSpc>
                <a:spcPct val="150000"/>
              </a:lnSpc>
            </a:pPr>
            <a:r>
              <a:rPr lang="en-US">
                <a:latin typeface="微软雅黑" panose="020B0503020204020204" pitchFamily="34" charset="-122"/>
                <a:ea typeface="微软雅黑" panose="020B0503020204020204" pitchFamily="34" charset="-122"/>
              </a:rPr>
              <a:t>可以说pandas是使得Python能够成为高效且强大的数据分析行业首选语言的重要因素之一。</a:t>
            </a:r>
          </a:p>
          <a:p>
            <a:pPr>
              <a:lnSpc>
                <a:spcPct val="150000"/>
              </a:lnSpc>
            </a:pPr>
            <a:endParaRPr 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86385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727D4-E5BF-40E5-B7A1-9035E152EE4C}"/>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删除某行</a:t>
            </a:r>
            <a:endParaRPr lang="zh-CN" altLang="en-US"/>
          </a:p>
        </p:txBody>
      </p:sp>
      <p:sp>
        <p:nvSpPr>
          <p:cNvPr id="8" name="文本框 7">
            <a:extLst>
              <a:ext uri="{FF2B5EF4-FFF2-40B4-BE49-F238E27FC236}">
                <a16:creationId xmlns:a16="http://schemas.microsoft.com/office/drawing/2014/main" id="{08EEF71A-28D8-43BE-A1E8-4F919B741937}"/>
              </a:ext>
            </a:extLst>
          </p:cNvPr>
          <p:cNvSpPr txBox="1"/>
          <p:nvPr/>
        </p:nvSpPr>
        <p:spPr>
          <a:xfrm>
            <a:off x="5491163" y="828705"/>
            <a:ext cx="6162674" cy="5016758"/>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21A6999-7D17-4637-B105-7BC72674438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cxnSp>
        <p:nvCxnSpPr>
          <p:cNvPr id="12" name="直接箭头连接符 11">
            <a:extLst>
              <a:ext uri="{FF2B5EF4-FFF2-40B4-BE49-F238E27FC236}">
                <a16:creationId xmlns:a16="http://schemas.microsoft.com/office/drawing/2014/main" id="{FF10BBA2-7D68-493E-B86D-67D8191C6266}"/>
              </a:ext>
            </a:extLst>
          </p:cNvPr>
          <p:cNvCxnSpPr/>
          <p:nvPr/>
        </p:nvCxnSpPr>
        <p:spPr>
          <a:xfrm flipV="1">
            <a:off x="3448050" y="4591050"/>
            <a:ext cx="1666875" cy="44767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5EA22E14-22F8-4F0C-B531-08B0A8E34E98}"/>
              </a:ext>
            </a:extLst>
          </p:cNvPr>
          <p:cNvSpPr txBox="1"/>
          <p:nvPr/>
        </p:nvSpPr>
        <p:spPr>
          <a:xfrm>
            <a:off x="1562100" y="4814887"/>
            <a:ext cx="1885950" cy="461665"/>
          </a:xfrm>
          <a:prstGeom prst="rect">
            <a:avLst/>
          </a:prstGeom>
          <a:noFill/>
        </p:spPr>
        <p:txBody>
          <a:bodyPr wrap="square" rtlCol="0">
            <a:spAutoFit/>
          </a:bodyPr>
          <a:lstStyle/>
          <a:p>
            <a:r>
              <a:rPr lang="zh-CN" altLang="en-US" sz="2400">
                <a:solidFill>
                  <a:srgbClr val="FF0000"/>
                </a:solidFill>
                <a:latin typeface="微软雅黑" panose="020B0503020204020204" pitchFamily="34" charset="-122"/>
                <a:ea typeface="微软雅黑" panose="020B0503020204020204" pitchFamily="34" charset="-122"/>
              </a:rPr>
              <a:t>原来的不变</a:t>
            </a:r>
          </a:p>
        </p:txBody>
      </p:sp>
    </p:spTree>
    <p:extLst>
      <p:ext uri="{BB962C8B-B14F-4D97-AF65-F5344CB8AC3E}">
        <p14:creationId xmlns:p14="http://schemas.microsoft.com/office/powerpoint/2010/main" val="301919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727D4-E5BF-40E5-B7A1-9035E152EE4C}"/>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删除某列</a:t>
            </a:r>
            <a:endParaRPr lang="zh-CN" altLang="en-US"/>
          </a:p>
        </p:txBody>
      </p:sp>
      <p:sp>
        <p:nvSpPr>
          <p:cNvPr id="10" name="文本框 9">
            <a:extLst>
              <a:ext uri="{FF2B5EF4-FFF2-40B4-BE49-F238E27FC236}">
                <a16:creationId xmlns:a16="http://schemas.microsoft.com/office/drawing/2014/main" id="{E21A6999-7D17-4637-B105-7BC72674438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9" name="文本框 8">
            <a:extLst>
              <a:ext uri="{FF2B5EF4-FFF2-40B4-BE49-F238E27FC236}">
                <a16:creationId xmlns:a16="http://schemas.microsoft.com/office/drawing/2014/main" id="{270C4BE6-A2F0-4581-AAC7-1EDF7873927B}"/>
              </a:ext>
            </a:extLst>
          </p:cNvPr>
          <p:cNvSpPr txBox="1"/>
          <p:nvPr/>
        </p:nvSpPr>
        <p:spPr>
          <a:xfrm>
            <a:off x="5400675" y="723750"/>
            <a:ext cx="6162674"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columns=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868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D1EF0-E342-49DD-BD17-F658672E39F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增加一行</a:t>
            </a:r>
            <a:endParaRPr lang="zh-CN" altLang="en-US"/>
          </a:p>
        </p:txBody>
      </p:sp>
      <p:sp>
        <p:nvSpPr>
          <p:cNvPr id="8" name="文本框 7">
            <a:extLst>
              <a:ext uri="{FF2B5EF4-FFF2-40B4-BE49-F238E27FC236}">
                <a16:creationId xmlns:a16="http://schemas.microsoft.com/office/drawing/2014/main" id="{7B2AAC4F-FA9B-4A8A-BB4C-86E1F93A582A}"/>
              </a:ext>
            </a:extLst>
          </p:cNvPr>
          <p:cNvSpPr txBox="1"/>
          <p:nvPr/>
        </p:nvSpPr>
        <p:spPr>
          <a:xfrm>
            <a:off x="5072063" y="829508"/>
            <a:ext cx="6905624" cy="440120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df2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郑七</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columns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郑七</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3EC6EA12-A7D7-4FC8-A0F9-0D30823E63A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3521848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D1EF0-E342-49DD-BD17-F658672E39F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增加一行</a:t>
            </a:r>
            <a:endParaRPr lang="zh-CN" altLang="en-US"/>
          </a:p>
        </p:txBody>
      </p:sp>
      <p:sp>
        <p:nvSpPr>
          <p:cNvPr id="10" name="文本框 9">
            <a:extLst>
              <a:ext uri="{FF2B5EF4-FFF2-40B4-BE49-F238E27FC236}">
                <a16:creationId xmlns:a16="http://schemas.microsoft.com/office/drawing/2014/main" id="{3EC6EA12-A7D7-4FC8-A0F9-0D30823E63A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pic>
        <p:nvPicPr>
          <p:cNvPr id="4" name="图片 3">
            <a:extLst>
              <a:ext uri="{FF2B5EF4-FFF2-40B4-BE49-F238E27FC236}">
                <a16:creationId xmlns:a16="http://schemas.microsoft.com/office/drawing/2014/main" id="{B341DFE4-5A8C-18C2-CC37-5DE8F4A3D15C}"/>
              </a:ext>
            </a:extLst>
          </p:cNvPr>
          <p:cNvPicPr>
            <a:picLocks noChangeAspect="1"/>
          </p:cNvPicPr>
          <p:nvPr/>
        </p:nvPicPr>
        <p:blipFill>
          <a:blip r:embed="rId2"/>
          <a:stretch>
            <a:fillRect/>
          </a:stretch>
        </p:blipFill>
        <p:spPr>
          <a:xfrm>
            <a:off x="5486005" y="1133154"/>
            <a:ext cx="5658640" cy="4591691"/>
          </a:xfrm>
          <a:prstGeom prst="rect">
            <a:avLst/>
          </a:prstGeom>
        </p:spPr>
      </p:pic>
    </p:spTree>
    <p:extLst>
      <p:ext uri="{BB962C8B-B14F-4D97-AF65-F5344CB8AC3E}">
        <p14:creationId xmlns:p14="http://schemas.microsoft.com/office/powerpoint/2010/main" val="30738773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D1EF0-E342-49DD-BD17-F658672E39F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在特定位置增加一列</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就地增加</a:t>
            </a:r>
            <a:r>
              <a:rPr lang="en-US" altLang="zh-CN" b="1">
                <a:latin typeface="微软雅黑" panose="020B0503020204020204" pitchFamily="34" charset="-122"/>
                <a:ea typeface="微软雅黑" panose="020B0503020204020204" pitchFamily="34" charset="-122"/>
              </a:rPr>
              <a:t>)</a:t>
            </a:r>
            <a:endParaRPr lang="zh-CN" altLang="en-US"/>
          </a:p>
        </p:txBody>
      </p:sp>
      <p:sp>
        <p:nvSpPr>
          <p:cNvPr id="10" name="文本框 9">
            <a:extLst>
              <a:ext uri="{FF2B5EF4-FFF2-40B4-BE49-F238E27FC236}">
                <a16:creationId xmlns:a16="http://schemas.microsoft.com/office/drawing/2014/main" id="{3EC6EA12-A7D7-4FC8-A0F9-0D30823E63A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6" name="文本框 5">
            <a:extLst>
              <a:ext uri="{FF2B5EF4-FFF2-40B4-BE49-F238E27FC236}">
                <a16:creationId xmlns:a16="http://schemas.microsoft.com/office/drawing/2014/main" id="{CA203E25-C9D6-4F7A-AC16-98A9A344371F}"/>
              </a:ext>
            </a:extLst>
          </p:cNvPr>
          <p:cNvSpPr txBox="1"/>
          <p:nvPr/>
        </p:nvSpPr>
        <p:spPr>
          <a:xfrm>
            <a:off x="138112" y="3429000"/>
            <a:ext cx="11815763" cy="2862322"/>
          </a:xfrm>
          <a:prstGeom prst="rect">
            <a:avLst/>
          </a:prstGeom>
          <a:noFill/>
        </p:spPr>
        <p:txBody>
          <a:bodyPr wrap="square">
            <a:spAutoFit/>
          </a:bodyPr>
          <a:lstStyle/>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103</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insert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loc</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len</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columns</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column</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数据分析</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value</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65</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78</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78</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数据分析</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王二</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张三</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李四</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钱五</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周六</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20886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D1EF0-E342-49DD-BD17-F658672E39F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增加一列</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就地增加</a:t>
            </a:r>
            <a:r>
              <a:rPr lang="en-US" altLang="zh-CN" b="1">
                <a:latin typeface="微软雅黑" panose="020B0503020204020204" pitchFamily="34" charset="-122"/>
                <a:ea typeface="微软雅黑" panose="020B0503020204020204" pitchFamily="34" charset="-122"/>
              </a:rPr>
              <a:t>)</a:t>
            </a:r>
            <a:endParaRPr lang="zh-CN" altLang="en-US"/>
          </a:p>
        </p:txBody>
      </p:sp>
      <p:sp>
        <p:nvSpPr>
          <p:cNvPr id="10" name="文本框 9">
            <a:extLst>
              <a:ext uri="{FF2B5EF4-FFF2-40B4-BE49-F238E27FC236}">
                <a16:creationId xmlns:a16="http://schemas.microsoft.com/office/drawing/2014/main" id="{3EC6EA12-A7D7-4FC8-A0F9-0D30823E63A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7" name="文本框 6">
            <a:extLst>
              <a:ext uri="{FF2B5EF4-FFF2-40B4-BE49-F238E27FC236}">
                <a16:creationId xmlns:a16="http://schemas.microsoft.com/office/drawing/2014/main" id="{54224C38-04D9-4371-8E97-52430C3BD579}"/>
              </a:ext>
            </a:extLst>
          </p:cNvPr>
          <p:cNvSpPr txBox="1"/>
          <p:nvPr/>
        </p:nvSpPr>
        <p:spPr>
          <a:xfrm>
            <a:off x="309562" y="3429000"/>
            <a:ext cx="8453437" cy="3170099"/>
          </a:xfrm>
          <a:prstGeom prst="rect">
            <a:avLst/>
          </a:prstGeom>
          <a:noFill/>
        </p:spPr>
        <p:txBody>
          <a:bodyPr wrap="square">
            <a:spAutoFit/>
          </a:bodyPr>
          <a:lstStyle/>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latin typeface="Consolas" panose="020B0609020204030204" pitchFamily="49" charset="0"/>
                <a:ea typeface="宋体" panose="02010600030101010101" pitchFamily="2" charset="-122"/>
                <a:cs typeface="宋体" panose="02010600030101010101" pitchFamily="2" charset="-122"/>
              </a:rPr>
              <a:t>103</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金融学</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latin typeface="Consolas" panose="020B0609020204030204" pitchFamily="49" charset="0"/>
                <a:ea typeface="宋体" panose="02010600030101010101" pitchFamily="2" charset="-122"/>
                <a:cs typeface="宋体" panose="02010600030101010101" pitchFamily="2" charset="-122"/>
              </a:rPr>
              <a:t>104</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latin typeface="Consolas" panose="020B0609020204030204" pitchFamily="49" charset="0"/>
                <a:ea typeface="宋体" panose="02010600030101010101" pitchFamily="2" charset="-122"/>
                <a:cs typeface="宋体" panose="02010600030101010101" pitchFamily="2" charset="-122"/>
              </a:rPr>
              <a:t>104</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金融学</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王二</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张三</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李四</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钱五</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周六</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64E8FCDA-24E8-475B-A103-DEF7696B34D6}"/>
              </a:ext>
            </a:extLst>
          </p:cNvPr>
          <p:cNvSpPr txBox="1"/>
          <p:nvPr/>
        </p:nvSpPr>
        <p:spPr>
          <a:xfrm>
            <a:off x="7439024" y="1152525"/>
            <a:ext cx="4143375" cy="954107"/>
          </a:xfrm>
          <a:prstGeom prst="rect">
            <a:avLst/>
          </a:prstGeom>
          <a:noFill/>
        </p:spPr>
        <p:txBody>
          <a:bodyPr wrap="square" rtlCol="0">
            <a:spAutoFit/>
          </a:bodyPr>
          <a:lstStyle/>
          <a:p>
            <a:r>
              <a:rPr lang="zh-CN" altLang="en-US" sz="2800">
                <a:solidFill>
                  <a:srgbClr val="FF0000"/>
                </a:solidFill>
              </a:rPr>
              <a:t>不想就地增加怎么办？</a:t>
            </a:r>
            <a:endParaRPr lang="en-US" altLang="zh-CN" sz="2800">
              <a:solidFill>
                <a:srgbClr val="FF0000"/>
              </a:solidFill>
            </a:endParaRPr>
          </a:p>
          <a:p>
            <a:r>
              <a:rPr lang="en-US" altLang="zh-CN" sz="2800">
                <a:solidFill>
                  <a:srgbClr val="FF0000"/>
                </a:solidFill>
                <a:latin typeface="Consolas" panose="020B0609020204030204" pitchFamily="49" charset="0"/>
              </a:rPr>
              <a:t>df.copy()</a:t>
            </a:r>
            <a:r>
              <a:rPr lang="zh-CN" altLang="en-US" sz="2800">
                <a:solidFill>
                  <a:srgbClr val="FF0000"/>
                </a:solidFill>
                <a:latin typeface="Consolas" panose="020B0609020204030204" pitchFamily="49" charset="0"/>
              </a:rPr>
              <a:t>创建副本</a:t>
            </a:r>
          </a:p>
        </p:txBody>
      </p:sp>
    </p:spTree>
    <p:extLst>
      <p:ext uri="{BB962C8B-B14F-4D97-AF65-F5344CB8AC3E}">
        <p14:creationId xmlns:p14="http://schemas.microsoft.com/office/powerpoint/2010/main" val="1379969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D1EF0-E342-49DD-BD17-F658672E39F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转置法增加一行</a:t>
            </a:r>
            <a:endParaRPr lang="zh-CN" altLang="en-US"/>
          </a:p>
        </p:txBody>
      </p:sp>
      <p:sp>
        <p:nvSpPr>
          <p:cNvPr id="10" name="文本框 9">
            <a:extLst>
              <a:ext uri="{FF2B5EF4-FFF2-40B4-BE49-F238E27FC236}">
                <a16:creationId xmlns:a16="http://schemas.microsoft.com/office/drawing/2014/main" id="{3EC6EA12-A7D7-4FC8-A0F9-0D30823E63A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pic>
        <p:nvPicPr>
          <p:cNvPr id="5" name="图片 4">
            <a:extLst>
              <a:ext uri="{FF2B5EF4-FFF2-40B4-BE49-F238E27FC236}">
                <a16:creationId xmlns:a16="http://schemas.microsoft.com/office/drawing/2014/main" id="{3C3A0E1B-2AFF-E6CA-47B4-90BD8E04BCA2}"/>
              </a:ext>
            </a:extLst>
          </p:cNvPr>
          <p:cNvPicPr>
            <a:picLocks noChangeAspect="1"/>
          </p:cNvPicPr>
          <p:nvPr/>
        </p:nvPicPr>
        <p:blipFill>
          <a:blip r:embed="rId2"/>
          <a:stretch>
            <a:fillRect/>
          </a:stretch>
        </p:blipFill>
        <p:spPr>
          <a:xfrm>
            <a:off x="6767288" y="538730"/>
            <a:ext cx="5001323" cy="2924583"/>
          </a:xfrm>
          <a:prstGeom prst="rect">
            <a:avLst/>
          </a:prstGeom>
        </p:spPr>
      </p:pic>
      <p:pic>
        <p:nvPicPr>
          <p:cNvPr id="7" name="图片 6">
            <a:extLst>
              <a:ext uri="{FF2B5EF4-FFF2-40B4-BE49-F238E27FC236}">
                <a16:creationId xmlns:a16="http://schemas.microsoft.com/office/drawing/2014/main" id="{505067B5-77A1-9C41-B6B4-9D72E53B6AF5}"/>
              </a:ext>
            </a:extLst>
          </p:cNvPr>
          <p:cNvPicPr>
            <a:picLocks noChangeAspect="1"/>
          </p:cNvPicPr>
          <p:nvPr/>
        </p:nvPicPr>
        <p:blipFill>
          <a:blip r:embed="rId3"/>
          <a:stretch>
            <a:fillRect/>
          </a:stretch>
        </p:blipFill>
        <p:spPr>
          <a:xfrm>
            <a:off x="4576663" y="3424200"/>
            <a:ext cx="4601021" cy="3385527"/>
          </a:xfrm>
          <a:prstGeom prst="rect">
            <a:avLst/>
          </a:prstGeom>
        </p:spPr>
      </p:pic>
    </p:spTree>
    <p:extLst>
      <p:ext uri="{BB962C8B-B14F-4D97-AF65-F5344CB8AC3E}">
        <p14:creationId xmlns:p14="http://schemas.microsoft.com/office/powerpoint/2010/main" val="3805427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7" name="文本框 6">
            <a:extLst>
              <a:ext uri="{FF2B5EF4-FFF2-40B4-BE49-F238E27FC236}">
                <a16:creationId xmlns:a16="http://schemas.microsoft.com/office/drawing/2014/main" id="{58392646-B86A-44F0-B499-A7DE9524606A}"/>
              </a:ext>
            </a:extLst>
          </p:cNvPr>
          <p:cNvSpPr txBox="1"/>
          <p:nvPr/>
        </p:nvSpPr>
        <p:spPr>
          <a:xfrm>
            <a:off x="228601" y="874455"/>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8" name="文本框 7">
            <a:extLst>
              <a:ext uri="{FF2B5EF4-FFF2-40B4-BE49-F238E27FC236}">
                <a16:creationId xmlns:a16="http://schemas.microsoft.com/office/drawing/2014/main" id="{0DFC5060-7A6C-42DD-A46F-3031B62A7126}"/>
              </a:ext>
            </a:extLst>
          </p:cNvPr>
          <p:cNvSpPr txBox="1"/>
          <p:nvPr/>
        </p:nvSpPr>
        <p:spPr>
          <a:xfrm>
            <a:off x="5800725" y="874455"/>
            <a:ext cx="6162674" cy="2554545"/>
          </a:xfrm>
          <a:prstGeom prst="rect">
            <a:avLst/>
          </a:prstGeom>
          <a:noFill/>
        </p:spPr>
        <p:txBody>
          <a:bodyPr wrap="square">
            <a:spAutoFit/>
          </a:bodyPr>
          <a:lstStyle/>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value_counts</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dtype</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6D90571-D7D8-4C67-BCBD-75E1C6047236}"/>
              </a:ext>
            </a:extLst>
          </p:cNvPr>
          <p:cNvSpPr txBox="1"/>
          <p:nvPr/>
        </p:nvSpPr>
        <p:spPr>
          <a:xfrm>
            <a:off x="5800725" y="3933170"/>
            <a:ext cx="6162674" cy="2246769"/>
          </a:xfrm>
          <a:prstGeom prst="rect">
            <a:avLst/>
          </a:prstGeom>
          <a:noFill/>
        </p:spPr>
        <p:txBody>
          <a:bodyPr wrap="square">
            <a:spAutoFit/>
          </a:bodyPr>
          <a:lstStyle/>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value_counts</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Name</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dtype</a:t>
            </a:r>
            <a:r>
              <a:rPr lang="en-US" altLang="zh-CN" sz="20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0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0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58138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6" name="文本框 5">
            <a:extLst>
              <a:ext uri="{FF2B5EF4-FFF2-40B4-BE49-F238E27FC236}">
                <a16:creationId xmlns:a16="http://schemas.microsoft.com/office/drawing/2014/main" id="{EA054D2C-DEEC-4CF5-9B4B-44CA3A89DFD2}"/>
              </a:ext>
            </a:extLst>
          </p:cNvPr>
          <p:cNvSpPr txBox="1"/>
          <p:nvPr/>
        </p:nvSpPr>
        <p:spPr>
          <a:xfrm>
            <a:off x="5310188" y="908871"/>
            <a:ext cx="6162674" cy="3139321"/>
          </a:xfrm>
          <a:prstGeom prst="rect">
            <a:avLst/>
          </a:prstGeom>
          <a:noFill/>
        </p:spPr>
        <p:txBody>
          <a:bodyPr wrap="square">
            <a:spAutoFit/>
          </a:bodyPr>
          <a:lstStyle/>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describe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count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mean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std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15.588457</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min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max      </a:t>
            </a:r>
            <a:r>
              <a:rPr lang="en-US" altLang="zh-CN" sz="1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float64</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8392646-B86A-44F0-B499-A7DE9524606A}"/>
              </a:ext>
            </a:extLst>
          </p:cNvPr>
          <p:cNvSpPr txBox="1"/>
          <p:nvPr/>
        </p:nvSpPr>
        <p:spPr>
          <a:xfrm>
            <a:off x="228601" y="874455"/>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5048184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7" name="文本框 6">
            <a:extLst>
              <a:ext uri="{FF2B5EF4-FFF2-40B4-BE49-F238E27FC236}">
                <a16:creationId xmlns:a16="http://schemas.microsoft.com/office/drawing/2014/main" id="{58392646-B86A-44F0-B499-A7DE9524606A}"/>
              </a:ext>
            </a:extLst>
          </p:cNvPr>
          <p:cNvSpPr txBox="1"/>
          <p:nvPr/>
        </p:nvSpPr>
        <p:spPr>
          <a:xfrm>
            <a:off x="228601" y="874455"/>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
        <p:nvSpPr>
          <p:cNvPr id="8" name="文本框 7">
            <a:extLst>
              <a:ext uri="{FF2B5EF4-FFF2-40B4-BE49-F238E27FC236}">
                <a16:creationId xmlns:a16="http://schemas.microsoft.com/office/drawing/2014/main" id="{536CB693-11D8-4043-8C8D-1F9FD417B418}"/>
              </a:ext>
            </a:extLst>
          </p:cNvPr>
          <p:cNvSpPr txBox="1"/>
          <p:nvPr/>
        </p:nvSpPr>
        <p:spPr>
          <a:xfrm>
            <a:off x="4262437" y="3298895"/>
            <a:ext cx="8339137" cy="3139321"/>
          </a:xfrm>
          <a:prstGeom prst="rect">
            <a:avLst/>
          </a:prstGeom>
          <a:noFill/>
        </p:spPr>
        <p:txBody>
          <a:bodyPr wrap="square">
            <a:spAutoFit/>
          </a:bodyPr>
          <a:lstStyle/>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df</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describe</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高数</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数据结构</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count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mean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78.000000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70.600000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71.200000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std</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15.588457</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14.781745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12.481987</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11.924764</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min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62.000000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51.000000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63.000000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67.000000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72.000000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66.000000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74.000000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70.000000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73.000000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79.000000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max</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92.000000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94.000000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86.000000</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81.000000</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822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微软雅黑" panose="020B0503020204020204" pitchFamily="34" charset="-122"/>
                <a:ea typeface="微软雅黑" panose="020B0503020204020204" pitchFamily="34" charset="-122"/>
              </a:rPr>
              <a:t>Pandas常用数据类型</a:t>
            </a:r>
          </a:p>
        </p:txBody>
      </p:sp>
      <p:sp>
        <p:nvSpPr>
          <p:cNvPr id="3" name="Content Placeholder 2"/>
          <p:cNvSpPr>
            <a:spLocks noGrp="1"/>
          </p:cNvSpPr>
          <p:nvPr>
            <p:ph idx="4294967295"/>
          </p:nvPr>
        </p:nvSpPr>
        <p:spPr>
          <a:xfrm>
            <a:off x="282018" y="699266"/>
            <a:ext cx="11548031" cy="5901559"/>
          </a:xfrm>
        </p:spPr>
        <p:txBody>
          <a:bodyPr>
            <a:normAutofit/>
          </a:bodyPr>
          <a:lstStyle/>
          <a:p>
            <a:pPr>
              <a:lnSpc>
                <a:spcPct val="150000"/>
              </a:lnSpc>
            </a:pPr>
            <a:r>
              <a:rPr lang="en-US" sz="3600">
                <a:latin typeface="微软雅黑" panose="020B0503020204020204" pitchFamily="34" charset="-122"/>
                <a:ea typeface="微软雅黑" panose="020B0503020204020204" pitchFamily="34" charset="-122"/>
              </a:rPr>
              <a:t>Pandas常用的数据结构有：</a:t>
            </a:r>
          </a:p>
          <a:p>
            <a:pPr lvl="1">
              <a:lnSpc>
                <a:spcPct val="150000"/>
              </a:lnSpc>
            </a:pPr>
            <a:r>
              <a:rPr lang="en-US" sz="3200">
                <a:latin typeface="微软雅黑" panose="020B0503020204020204" pitchFamily="34" charset="-122"/>
                <a:ea typeface="微软雅黑" panose="020B0503020204020204" pitchFamily="34" charset="-122"/>
              </a:rPr>
              <a:t>Series，带</a:t>
            </a:r>
            <a:r>
              <a:rPr lang="zh-CN" altLang="en-US" sz="3200">
                <a:latin typeface="微软雅黑" panose="020B0503020204020204" pitchFamily="34" charset="-122"/>
                <a:ea typeface="微软雅黑" panose="020B0503020204020204" pitchFamily="34" charset="-122"/>
              </a:rPr>
              <a:t>索引</a:t>
            </a:r>
            <a:r>
              <a:rPr lang="en-US" sz="3200">
                <a:latin typeface="微软雅黑" panose="020B0503020204020204" pitchFamily="34" charset="-122"/>
                <a:ea typeface="微软雅黑" panose="020B0503020204020204" pitchFamily="34" charset="-122"/>
              </a:rPr>
              <a:t>的一维数组</a:t>
            </a:r>
            <a:r>
              <a:rPr lang="zh-CN" altLang="en-US" sz="3200">
                <a:latin typeface="微软雅黑" panose="020B0503020204020204" pitchFamily="34" charset="-122"/>
                <a:ea typeface="微软雅黑" panose="020B0503020204020204" pitchFamily="34" charset="-122"/>
              </a:rPr>
              <a:t>，也称作</a:t>
            </a:r>
            <a:r>
              <a:rPr lang="zh-CN" altLang="en-US" sz="3200">
                <a:solidFill>
                  <a:srgbClr val="FF0000"/>
                </a:solidFill>
                <a:latin typeface="微软雅黑" panose="020B0503020204020204" pitchFamily="34" charset="-122"/>
                <a:ea typeface="微软雅黑" panose="020B0503020204020204" pitchFamily="34" charset="-122"/>
              </a:rPr>
              <a:t>序列</a:t>
            </a:r>
            <a:r>
              <a:rPr lang="en-US" sz="3200">
                <a:latin typeface="微软雅黑" panose="020B0503020204020204" pitchFamily="34" charset="-122"/>
                <a:ea typeface="微软雅黑" panose="020B0503020204020204" pitchFamily="34" charset="-122"/>
              </a:rPr>
              <a:t>；</a:t>
            </a:r>
          </a:p>
          <a:p>
            <a:pPr lvl="1">
              <a:lnSpc>
                <a:spcPct val="150000"/>
              </a:lnSpc>
            </a:pPr>
            <a:r>
              <a:rPr lang="en-US" sz="3200">
                <a:latin typeface="微软雅黑" panose="020B0503020204020204" pitchFamily="34" charset="-122"/>
                <a:ea typeface="微软雅黑" panose="020B0503020204020204" pitchFamily="34" charset="-122"/>
              </a:rPr>
              <a:t>DataFrame，带</a:t>
            </a:r>
            <a:r>
              <a:rPr lang="zh-CN" altLang="en-US" sz="3200">
                <a:latin typeface="微软雅黑" panose="020B0503020204020204" pitchFamily="34" charset="-122"/>
                <a:ea typeface="微软雅黑" panose="020B0503020204020204" pitchFamily="34" charset="-122"/>
              </a:rPr>
              <a:t>索引</a:t>
            </a:r>
            <a:r>
              <a:rPr lang="en-US" sz="3200">
                <a:latin typeface="微软雅黑" panose="020B0503020204020204" pitchFamily="34" charset="-122"/>
                <a:ea typeface="微软雅黑" panose="020B0503020204020204" pitchFamily="34" charset="-122"/>
              </a:rPr>
              <a:t>且二维表格结构</a:t>
            </a:r>
            <a:r>
              <a:rPr lang="zh-CN" altLang="en-US" sz="3200">
                <a:latin typeface="微软雅黑" panose="020B0503020204020204" pitchFamily="34" charset="-122"/>
                <a:ea typeface="微软雅黑" panose="020B0503020204020204" pitchFamily="34" charset="-122"/>
              </a:rPr>
              <a:t>，也称作</a:t>
            </a:r>
            <a:r>
              <a:rPr lang="zh-CN" altLang="en-US" sz="3200">
                <a:solidFill>
                  <a:srgbClr val="FF0000"/>
                </a:solidFill>
                <a:latin typeface="微软雅黑" panose="020B0503020204020204" pitchFamily="34" charset="-122"/>
                <a:ea typeface="微软雅黑" panose="020B0503020204020204" pitchFamily="34" charset="-122"/>
              </a:rPr>
              <a:t>数据框</a:t>
            </a:r>
            <a:endParaRPr lang="en-US" sz="3200">
              <a:solidFill>
                <a:srgbClr val="FF0000"/>
              </a:solidFill>
              <a:latin typeface="微软雅黑" panose="020B0503020204020204" pitchFamily="34" charset="-122"/>
              <a:ea typeface="微软雅黑" panose="020B0503020204020204" pitchFamily="34" charset="-122"/>
            </a:endParaRPr>
          </a:p>
          <a:p>
            <a:pPr lvl="1">
              <a:lnSpc>
                <a:spcPct val="150000"/>
              </a:lnSpc>
            </a:pPr>
            <a:r>
              <a:rPr lang="en-US" altLang="zh-CN" sz="3200">
                <a:latin typeface="微软雅黑" panose="020B0503020204020204" pitchFamily="34" charset="-122"/>
                <a:ea typeface="微软雅黑" panose="020B0503020204020204" pitchFamily="34" charset="-122"/>
              </a:rPr>
              <a:t>DatetimeIndex，时间序列(</a:t>
            </a:r>
            <a:r>
              <a:rPr lang="zh-CN" altLang="en-US" sz="3200">
                <a:latin typeface="微软雅黑" panose="020B0503020204020204" pitchFamily="34" charset="-122"/>
                <a:ea typeface="微软雅黑" panose="020B0503020204020204" pitchFamily="34" charset="-122"/>
              </a:rPr>
              <a:t>专门一章讲</a:t>
            </a:r>
            <a:r>
              <a:rPr lang="en-US" altLang="zh-CN" sz="3200">
                <a:latin typeface="微软雅黑" panose="020B0503020204020204" pitchFamily="34" charset="-122"/>
                <a:ea typeface="微软雅黑" panose="020B0503020204020204" pitchFamily="34" charset="-122"/>
              </a:rPr>
              <a:t>)；</a:t>
            </a:r>
            <a:endParaRPr lang="en-US" sz="3200">
              <a:latin typeface="微软雅黑" panose="020B0503020204020204" pitchFamily="34" charset="-122"/>
              <a:ea typeface="微软雅黑" panose="020B0503020204020204" pitchFamily="34" charset="-122"/>
            </a:endParaRPr>
          </a:p>
          <a:p>
            <a:pPr>
              <a:lnSpc>
                <a:spcPct val="150000"/>
              </a:lnSpc>
            </a:pPr>
            <a:endParaRPr 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6" name="文本框 5">
            <a:extLst>
              <a:ext uri="{FF2B5EF4-FFF2-40B4-BE49-F238E27FC236}">
                <a16:creationId xmlns:a16="http://schemas.microsoft.com/office/drawing/2014/main" id="{DF526367-AA38-4759-A972-F8EF54E8F1A9}"/>
              </a:ext>
            </a:extLst>
          </p:cNvPr>
          <p:cNvSpPr txBox="1"/>
          <p:nvPr/>
        </p:nvSpPr>
        <p:spPr>
          <a:xfrm>
            <a:off x="5815013" y="810428"/>
            <a:ext cx="6162674" cy="440120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375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mean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median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FA2D3FF-2139-4C2F-B97D-4F502FC1E42D}"/>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98858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8" name="文本框 7">
            <a:extLst>
              <a:ext uri="{FF2B5EF4-FFF2-40B4-BE49-F238E27FC236}">
                <a16:creationId xmlns:a16="http://schemas.microsoft.com/office/drawing/2014/main" id="{8F835E7C-AFF9-457B-8696-28D9DBF1E397}"/>
              </a:ext>
            </a:extLst>
          </p:cNvPr>
          <p:cNvSpPr txBox="1"/>
          <p:nvPr/>
        </p:nvSpPr>
        <p:spPr>
          <a:xfrm>
            <a:off x="5443538" y="798567"/>
            <a:ext cx="5767387" cy="193899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isin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7003D72-87C5-49DE-9C35-7F43D58929E9}"/>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7532140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6" name="文本框 5">
            <a:extLst>
              <a:ext uri="{FF2B5EF4-FFF2-40B4-BE49-F238E27FC236}">
                <a16:creationId xmlns:a16="http://schemas.microsoft.com/office/drawing/2014/main" id="{EFDC62FB-2ED6-4B87-B168-8C33A0F91DA9}"/>
              </a:ext>
            </a:extLst>
          </p:cNvPr>
          <p:cNvSpPr txBox="1"/>
          <p:nvPr/>
        </p:nvSpPr>
        <p:spPr>
          <a:xfrm>
            <a:off x="5900738" y="895700"/>
            <a:ext cx="5357812" cy="4678204"/>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idxmin</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idxmax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06FDF3F-CEFD-4681-9BF6-BF2431209991}"/>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75750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功能函数</a:t>
            </a:r>
            <a:endParaRPr lang="zh-CN" altLang="en-US"/>
          </a:p>
        </p:txBody>
      </p:sp>
      <p:sp>
        <p:nvSpPr>
          <p:cNvPr id="6" name="文本框 5">
            <a:extLst>
              <a:ext uri="{FF2B5EF4-FFF2-40B4-BE49-F238E27FC236}">
                <a16:creationId xmlns:a16="http://schemas.microsoft.com/office/drawing/2014/main" id="{6247F659-5AA6-43DE-81E7-7B7C04B92CDE}"/>
              </a:ext>
            </a:extLst>
          </p:cNvPr>
          <p:cNvSpPr txBox="1"/>
          <p:nvPr/>
        </p:nvSpPr>
        <p:spPr>
          <a:xfrm>
            <a:off x="5815013" y="723750"/>
            <a:ext cx="6162674" cy="3170099"/>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idxmax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idxmax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820CF0-CD10-4B68-B616-3FF0152F46E8}"/>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4852746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A29DF-DD59-4278-82F7-E537EE0ED3C6}"/>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绘图</a:t>
            </a:r>
            <a:endParaRPr lang="zh-CN" altLang="en-US"/>
          </a:p>
        </p:txBody>
      </p:sp>
      <p:pic>
        <p:nvPicPr>
          <p:cNvPr id="6" name="图片 5">
            <a:extLst>
              <a:ext uri="{FF2B5EF4-FFF2-40B4-BE49-F238E27FC236}">
                <a16:creationId xmlns:a16="http://schemas.microsoft.com/office/drawing/2014/main" id="{64464F39-B55C-4EE1-B680-7986DF8D4494}"/>
              </a:ext>
            </a:extLst>
          </p:cNvPr>
          <p:cNvPicPr>
            <a:picLocks noChangeAspect="1"/>
          </p:cNvPicPr>
          <p:nvPr/>
        </p:nvPicPr>
        <p:blipFill>
          <a:blip r:embed="rId2"/>
          <a:stretch>
            <a:fillRect/>
          </a:stretch>
        </p:blipFill>
        <p:spPr>
          <a:xfrm>
            <a:off x="6594224" y="573890"/>
            <a:ext cx="5045325" cy="3210662"/>
          </a:xfrm>
          <a:prstGeom prst="rect">
            <a:avLst/>
          </a:prstGeom>
        </p:spPr>
      </p:pic>
      <p:sp>
        <p:nvSpPr>
          <p:cNvPr id="12" name="文本框 11">
            <a:extLst>
              <a:ext uri="{FF2B5EF4-FFF2-40B4-BE49-F238E27FC236}">
                <a16:creationId xmlns:a16="http://schemas.microsoft.com/office/drawing/2014/main" id="{0417AC11-5CFF-4EC2-8F7E-4E129B996A8E}"/>
              </a:ext>
            </a:extLst>
          </p:cNvPr>
          <p:cNvSpPr txBox="1"/>
          <p:nvPr/>
        </p:nvSpPr>
        <p:spPr>
          <a:xfrm>
            <a:off x="412499" y="4288095"/>
            <a:ext cx="8550525" cy="1754326"/>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matplotlib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pyplot </a:t>
            </a:r>
            <a:r>
              <a:rPr lang="en-US" altLang="zh-CN" sz="20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plt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plt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rcParams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'font.sans-serif'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'SimHei'</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plot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kind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'line’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plt.show()</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B40016D-EF34-4E70-AB9D-19584A6D6C70}"/>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7889115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6C915-BAF2-4E9B-9655-B505A4025E06}"/>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数据高级操作</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绘图</a:t>
            </a:r>
            <a:endParaRPr lang="zh-CN" altLang="en-US"/>
          </a:p>
        </p:txBody>
      </p:sp>
      <p:pic>
        <p:nvPicPr>
          <p:cNvPr id="6" name="图片 5">
            <a:extLst>
              <a:ext uri="{FF2B5EF4-FFF2-40B4-BE49-F238E27FC236}">
                <a16:creationId xmlns:a16="http://schemas.microsoft.com/office/drawing/2014/main" id="{DCF49688-903F-4B97-9A4C-29C58C25A3A3}"/>
              </a:ext>
            </a:extLst>
          </p:cNvPr>
          <p:cNvPicPr>
            <a:picLocks noChangeAspect="1"/>
          </p:cNvPicPr>
          <p:nvPr/>
        </p:nvPicPr>
        <p:blipFill>
          <a:blip r:embed="rId2"/>
          <a:stretch>
            <a:fillRect/>
          </a:stretch>
        </p:blipFill>
        <p:spPr>
          <a:xfrm>
            <a:off x="5511259" y="707646"/>
            <a:ext cx="6080666" cy="4259718"/>
          </a:xfrm>
          <a:prstGeom prst="rect">
            <a:avLst/>
          </a:prstGeom>
        </p:spPr>
      </p:pic>
      <p:sp>
        <p:nvSpPr>
          <p:cNvPr id="8" name="文本框 7">
            <a:extLst>
              <a:ext uri="{FF2B5EF4-FFF2-40B4-BE49-F238E27FC236}">
                <a16:creationId xmlns:a16="http://schemas.microsoft.com/office/drawing/2014/main" id="{3DB394AD-A65C-4844-81CC-DDA7131A5043}"/>
              </a:ext>
            </a:extLst>
          </p:cNvPr>
          <p:cNvSpPr txBox="1"/>
          <p:nvPr/>
        </p:nvSpPr>
        <p:spPr>
          <a:xfrm>
            <a:off x="395288" y="1215559"/>
            <a:ext cx="6162674" cy="400110"/>
          </a:xfrm>
          <a:prstGeom prst="rect">
            <a:avLst/>
          </a:prstGeom>
          <a:noFill/>
        </p:spPr>
        <p:txBody>
          <a:bodyPr wrap="square">
            <a:spAutoFit/>
          </a:bodyPr>
          <a:lstStyle/>
          <a:p>
            <a:pPr algn="just"/>
            <a:r>
              <a:rPr lang="en-US" altLang="zh-CN" sz="2000" b="1" kern="100">
                <a:solidFill>
                  <a:srgbClr val="000000"/>
                </a:solidFill>
                <a:effectLst/>
                <a:latin typeface="Courier New" panose="02070309020205020404" pitchFamily="49" charset="0"/>
                <a:ea typeface="等线" panose="02010600030101010101" pitchFamily="2" charset="-122"/>
                <a:cs typeface="Times New Roman" panose="02020603050405020304" pitchFamily="18" charset="0"/>
              </a:rPr>
              <a:t>In </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r>
              <a:rPr lang="en-US" altLang="zh-CN" sz="2000" b="1" kern="100">
                <a:solidFill>
                  <a:srgbClr val="FF0000"/>
                </a:solidFill>
                <a:effectLst/>
                <a:latin typeface="Courier New" panose="02070309020205020404" pitchFamily="49" charset="0"/>
                <a:ea typeface="等线" panose="02010600030101010101" pitchFamily="2" charset="-122"/>
                <a:cs typeface="Times New Roman" panose="02020603050405020304" pitchFamily="18" charset="0"/>
              </a:rPr>
              <a:t>179</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r>
              <a:rPr lang="en-US" altLang="zh-CN" sz="2000" b="1" kern="100">
                <a:solidFill>
                  <a:srgbClr val="000000"/>
                </a:solidFill>
                <a:effectLst/>
                <a:latin typeface="Courier New" panose="02070309020205020404" pitchFamily="49" charset="0"/>
                <a:ea typeface="等线" panose="02010600030101010101" pitchFamily="2" charset="-122"/>
                <a:cs typeface="Times New Roman" panose="02020603050405020304" pitchFamily="18" charset="0"/>
              </a:rPr>
              <a:t> df</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r>
              <a:rPr lang="en-US" altLang="zh-CN" sz="2000" b="1" kern="100">
                <a:solidFill>
                  <a:srgbClr val="000000"/>
                </a:solidFill>
                <a:effectLst/>
                <a:latin typeface="Courier New" panose="02070309020205020404" pitchFamily="49" charset="0"/>
                <a:ea typeface="等线" panose="02010600030101010101" pitchFamily="2" charset="-122"/>
                <a:cs typeface="Times New Roman" panose="02020603050405020304" pitchFamily="18" charset="0"/>
              </a:rPr>
              <a:t>plot</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r>
              <a:rPr lang="en-US" altLang="zh-CN" sz="2000" b="1" kern="100">
                <a:solidFill>
                  <a:srgbClr val="000000"/>
                </a:solidFill>
                <a:effectLst/>
                <a:latin typeface="Courier New" panose="02070309020205020404" pitchFamily="49" charset="0"/>
                <a:ea typeface="等线" panose="02010600030101010101" pitchFamily="2" charset="-122"/>
                <a:cs typeface="Times New Roman" panose="02020603050405020304" pitchFamily="18" charset="0"/>
              </a:rPr>
              <a:t>kind</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r>
              <a:rPr lang="en-US" altLang="zh-CN" sz="2000" b="1" kern="100">
                <a:solidFill>
                  <a:srgbClr val="808080"/>
                </a:solidFill>
                <a:effectLst/>
                <a:latin typeface="Courier New" panose="02070309020205020404" pitchFamily="49" charset="0"/>
                <a:ea typeface="等线" panose="02010600030101010101" pitchFamily="2" charset="-122"/>
                <a:cs typeface="Times New Roman" panose="02020603050405020304" pitchFamily="18" charset="0"/>
              </a:rPr>
              <a:t>'bar'</a:t>
            </a:r>
            <a:r>
              <a:rPr lang="en-US" altLang="zh-CN" sz="2000" b="1" kern="100">
                <a:solidFill>
                  <a:srgbClr val="000080"/>
                </a:solidFill>
                <a:effectLst/>
                <a:latin typeface="Courier New" panose="02070309020205020404" pitchFamily="49" charset="0"/>
                <a:ea typeface="等线"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1655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本章学习目标</a:t>
            </a:r>
          </a:p>
        </p:txBody>
      </p:sp>
      <p:sp>
        <p:nvSpPr>
          <p:cNvPr id="3" name="Content Placeholder 2"/>
          <p:cNvSpPr>
            <a:spLocks noGrp="1"/>
          </p:cNvSpPr>
          <p:nvPr>
            <p:ph idx="4294967295"/>
          </p:nvPr>
        </p:nvSpPr>
        <p:spPr>
          <a:xfrm>
            <a:off x="381001" y="844550"/>
            <a:ext cx="11258550" cy="5168900"/>
          </a:xfrm>
          <a:ln>
            <a:solidFill>
              <a:schemeClr val="accent1"/>
            </a:solidFill>
          </a:ln>
        </p:spPr>
        <p:txBody>
          <a:bodyPr>
            <a:noAutofit/>
          </a:bodyPr>
          <a:lstStyle/>
          <a:p>
            <a:pPr fontAlgn="auto">
              <a:lnSpc>
                <a:spcPct val="150000"/>
              </a:lnSpc>
            </a:pPr>
            <a:r>
              <a:rPr lang="en-US" sz="3200">
                <a:latin typeface="微软雅黑" panose="020B0503020204020204" pitchFamily="34" charset="-122"/>
                <a:ea typeface="微软雅黑" panose="020B0503020204020204" pitchFamily="34" charset="-122"/>
              </a:rPr>
              <a:t>熟练掌握pandas一维数组Series结构的使用</a:t>
            </a:r>
          </a:p>
          <a:p>
            <a:pPr fontAlgn="auto">
              <a:lnSpc>
                <a:spcPct val="150000"/>
              </a:lnSpc>
            </a:pPr>
            <a:r>
              <a:rPr lang="en-US" sz="3200">
                <a:latin typeface="微软雅黑" panose="020B0503020204020204" pitchFamily="34" charset="-122"/>
                <a:ea typeface="微软雅黑" panose="020B0503020204020204" pitchFamily="34" charset="-122"/>
              </a:rPr>
              <a:t>熟练掌握pandas二维数组DataFrame结构的</a:t>
            </a:r>
            <a:r>
              <a:rPr lang="zh-CN" altLang="en-US" sz="3200">
                <a:latin typeface="微软雅黑" panose="020B0503020204020204" pitchFamily="34" charset="-122"/>
                <a:ea typeface="微软雅黑" panose="020B0503020204020204" pitchFamily="34" charset="-122"/>
              </a:rPr>
              <a:t>使用</a:t>
            </a:r>
            <a:endParaRPr lang="en-US" sz="320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本章学习目标</a:t>
            </a:r>
          </a:p>
        </p:txBody>
      </p:sp>
      <p:sp>
        <p:nvSpPr>
          <p:cNvPr id="3" name="Content Placeholder 2"/>
          <p:cNvSpPr>
            <a:spLocks noGrp="1"/>
          </p:cNvSpPr>
          <p:nvPr>
            <p:ph idx="4294967295"/>
          </p:nvPr>
        </p:nvSpPr>
        <p:spPr>
          <a:xfrm>
            <a:off x="381001" y="844550"/>
            <a:ext cx="11258550" cy="5168900"/>
          </a:xfrm>
          <a:ln>
            <a:solidFill>
              <a:schemeClr val="accent1"/>
            </a:solidFill>
          </a:ln>
        </p:spPr>
        <p:txBody>
          <a:bodyPr>
            <a:noAutofit/>
          </a:bodyPr>
          <a:lstStyle/>
          <a:p>
            <a:pPr fontAlgn="auto">
              <a:lnSpc>
                <a:spcPct val="150000"/>
              </a:lnSpc>
            </a:pPr>
            <a:r>
              <a:rPr lang="en-US" sz="3200">
                <a:solidFill>
                  <a:srgbClr val="FF0000"/>
                </a:solidFill>
                <a:latin typeface="微软雅黑" panose="020B0503020204020204" pitchFamily="34" charset="-122"/>
                <a:ea typeface="微软雅黑" panose="020B0503020204020204" pitchFamily="34" charset="-122"/>
              </a:rPr>
              <a:t>熟练掌握pandas一维数组Series结构的使用</a:t>
            </a:r>
          </a:p>
          <a:p>
            <a:pPr fontAlgn="auto">
              <a:lnSpc>
                <a:spcPct val="150000"/>
              </a:lnSpc>
            </a:pPr>
            <a:r>
              <a:rPr lang="en-US" sz="3200">
                <a:latin typeface="微软雅黑" panose="020B0503020204020204" pitchFamily="34" charset="-122"/>
                <a:ea typeface="微软雅黑" panose="020B0503020204020204" pitchFamily="34" charset="-122"/>
              </a:rPr>
              <a:t>熟练掌握pandas二维数组DataFrame结构的</a:t>
            </a:r>
            <a:r>
              <a:rPr lang="zh-CN" altLang="en-US" sz="3200">
                <a:latin typeface="微软雅黑" panose="020B0503020204020204" pitchFamily="34" charset="-122"/>
                <a:ea typeface="微软雅黑" panose="020B0503020204020204" pitchFamily="34" charset="-122"/>
              </a:rPr>
              <a:t>使用</a:t>
            </a:r>
            <a:endParaRPr lang="en-US" sz="3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337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一维数组</a:t>
            </a:r>
            <a:r>
              <a:rPr lang="en-US" altLang="zh-CN">
                <a:latin typeface="微软雅黑" panose="020B0503020204020204" pitchFamily="34" charset="-122"/>
                <a:ea typeface="微软雅黑" panose="020B0503020204020204" pitchFamily="34" charset="-122"/>
              </a:rPr>
              <a:t>Series</a:t>
            </a:r>
            <a:r>
              <a:rPr lang="en-US"/>
              <a:t>与常用操作</a:t>
            </a:r>
          </a:p>
        </p:txBody>
      </p:sp>
      <p:sp>
        <p:nvSpPr>
          <p:cNvPr id="3" name="Content Placeholder 2"/>
          <p:cNvSpPr>
            <a:spLocks noGrp="1"/>
          </p:cNvSpPr>
          <p:nvPr>
            <p:ph idx="4294967295"/>
          </p:nvPr>
        </p:nvSpPr>
        <p:spPr>
          <a:xfrm>
            <a:off x="304800" y="625476"/>
            <a:ext cx="11125200" cy="1783427"/>
          </a:xfrm>
        </p:spPr>
        <p:txBody>
          <a:bodyPr>
            <a:normAutofit/>
          </a:bodyPr>
          <a:lstStyle/>
          <a:p>
            <a:pPr>
              <a:lnSpc>
                <a:spcPct val="150000"/>
              </a:lnSpc>
            </a:pPr>
            <a:r>
              <a:rPr lang="en-US" sz="3600"/>
              <a:t>Series(</a:t>
            </a:r>
            <a:r>
              <a:rPr lang="zh-CN" altLang="en-US" sz="3600">
                <a:latin typeface="微软雅黑" panose="020B0503020204020204" pitchFamily="34" charset="-122"/>
                <a:ea typeface="微软雅黑" panose="020B0503020204020204" pitchFamily="34" charset="-122"/>
              </a:rPr>
              <a:t>序列</a:t>
            </a:r>
            <a:r>
              <a:rPr lang="en-US" sz="3600"/>
              <a:t>)是pandas提供的一维数组，由</a:t>
            </a:r>
            <a:r>
              <a:rPr lang="en-US" sz="3600">
                <a:solidFill>
                  <a:srgbClr val="FF0000"/>
                </a:solidFill>
              </a:rPr>
              <a:t>索引</a:t>
            </a:r>
            <a:r>
              <a:rPr lang="en-US" sz="3600"/>
              <a:t>和</a:t>
            </a:r>
            <a:r>
              <a:rPr lang="en-US" sz="3600">
                <a:solidFill>
                  <a:srgbClr val="FF0000"/>
                </a:solidFill>
              </a:rPr>
              <a:t>值</a:t>
            </a:r>
            <a:r>
              <a:rPr lang="en-US" sz="3600"/>
              <a:t>两部分组成，是一个</a:t>
            </a:r>
            <a:r>
              <a:rPr lang="en-US" sz="3600">
                <a:solidFill>
                  <a:srgbClr val="FF0000"/>
                </a:solidFill>
              </a:rPr>
              <a:t>类似于字典的结构</a:t>
            </a:r>
            <a:r>
              <a:rPr lang="en-US" sz="3600"/>
              <a:t>。</a:t>
            </a:r>
          </a:p>
          <a:p>
            <a:pPr>
              <a:lnSpc>
                <a:spcPct val="150000"/>
              </a:lnSpc>
            </a:pPr>
            <a:endParaRPr lang="en-US" sz="800"/>
          </a:p>
        </p:txBody>
      </p:sp>
      <p:sp>
        <p:nvSpPr>
          <p:cNvPr id="4" name="文本框 3">
            <a:extLst>
              <a:ext uri="{FF2B5EF4-FFF2-40B4-BE49-F238E27FC236}">
                <a16:creationId xmlns:a16="http://schemas.microsoft.com/office/drawing/2014/main" id="{F964FDA9-5F9C-4241-B6E0-D4315BA5EE04}"/>
              </a:ext>
            </a:extLst>
          </p:cNvPr>
          <p:cNvSpPr txBox="1"/>
          <p:nvPr/>
        </p:nvSpPr>
        <p:spPr>
          <a:xfrm>
            <a:off x="7346499" y="3262466"/>
            <a:ext cx="4678353" cy="3108543"/>
          </a:xfrm>
          <a:prstGeom prst="rect">
            <a:avLst/>
          </a:prstGeom>
          <a:noFill/>
        </p:spPr>
        <p:txBody>
          <a:bodyPr wrap="square" rtlCol="0">
            <a:spAutoFit/>
          </a:bodyPr>
          <a:lstStyle/>
          <a:p>
            <a:r>
              <a:rPr lang="en-US" altLang="zh-CN" sz="2800"/>
              <a:t>Index_0   </a:t>
            </a:r>
            <a:r>
              <a:rPr lang="en-US" altLang="zh-CN" sz="2800">
                <a:sym typeface="Wingdings" panose="05000000000000000000" pitchFamily="2" charset="2"/>
              </a:rPr>
              <a:t>  data_a</a:t>
            </a:r>
          </a:p>
          <a:p>
            <a:r>
              <a:rPr lang="en-US" altLang="zh-CN" sz="2800"/>
              <a:t>Index_1   </a:t>
            </a:r>
            <a:r>
              <a:rPr lang="en-US" altLang="zh-CN" sz="2800">
                <a:sym typeface="Wingdings" panose="05000000000000000000" pitchFamily="2" charset="2"/>
              </a:rPr>
              <a:t>  data_b</a:t>
            </a:r>
            <a:endParaRPr lang="zh-CN" altLang="en-US" sz="2800"/>
          </a:p>
          <a:p>
            <a:r>
              <a:rPr lang="en-US" altLang="zh-CN" sz="2800"/>
              <a:t>Index_2   </a:t>
            </a:r>
            <a:r>
              <a:rPr lang="en-US" altLang="zh-CN" sz="2800">
                <a:sym typeface="Wingdings" panose="05000000000000000000" pitchFamily="2" charset="2"/>
              </a:rPr>
              <a:t>  data_c</a:t>
            </a:r>
            <a:endParaRPr lang="zh-CN" altLang="en-US" sz="2800"/>
          </a:p>
          <a:p>
            <a:r>
              <a:rPr lang="en-US" altLang="zh-CN" sz="2800"/>
              <a:t>Index_3   </a:t>
            </a:r>
            <a:r>
              <a:rPr lang="en-US" altLang="zh-CN" sz="2800">
                <a:sym typeface="Wingdings" panose="05000000000000000000" pitchFamily="2" charset="2"/>
              </a:rPr>
              <a:t>  data_d</a:t>
            </a:r>
            <a:endParaRPr lang="zh-CN" altLang="en-US" sz="2800"/>
          </a:p>
          <a:p>
            <a:endParaRPr lang="en-US" altLang="zh-CN" sz="2800"/>
          </a:p>
          <a:p>
            <a:endParaRPr lang="en-US" altLang="zh-CN" sz="2800"/>
          </a:p>
          <a:p>
            <a:endParaRPr lang="zh-CN" altLang="en-US" sz="2800"/>
          </a:p>
        </p:txBody>
      </p:sp>
      <p:sp>
        <p:nvSpPr>
          <p:cNvPr id="6" name="文本框 5">
            <a:extLst>
              <a:ext uri="{FF2B5EF4-FFF2-40B4-BE49-F238E27FC236}">
                <a16:creationId xmlns:a16="http://schemas.microsoft.com/office/drawing/2014/main" id="{726341DA-7771-4124-84BB-628D82AAD092}"/>
              </a:ext>
            </a:extLst>
          </p:cNvPr>
          <p:cNvSpPr txBox="1"/>
          <p:nvPr/>
        </p:nvSpPr>
        <p:spPr>
          <a:xfrm>
            <a:off x="304800" y="2169709"/>
            <a:ext cx="10874477" cy="165641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altLang="zh-CN" sz="3600">
                <a:latin typeface="微软雅黑" panose="020B0503020204020204" pitchFamily="34" charset="-122"/>
                <a:ea typeface="微软雅黑" panose="020B0503020204020204" pitchFamily="34" charset="-122"/>
              </a:rPr>
              <a:t>如果在创建时没有明确指定索引则会自动使用从0开始的非负整数作为索引。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49E17-FE17-42B4-BDA6-943D6EB4B3EE}"/>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B5F83C17-B173-40CD-A1AE-EEA68E534B38}"/>
              </a:ext>
            </a:extLst>
          </p:cNvPr>
          <p:cNvSpPr>
            <a:spLocks noGrp="1"/>
          </p:cNvSpPr>
          <p:nvPr>
            <p:ph idx="4294967295"/>
          </p:nvPr>
        </p:nvSpPr>
        <p:spPr>
          <a:xfrm>
            <a:off x="282019" y="699266"/>
            <a:ext cx="10515600" cy="4639945"/>
          </a:xfrm>
        </p:spPr>
        <p:txBody>
          <a:bodyPr>
            <a:normAutofit/>
          </a:bodyPr>
          <a:lstStyle/>
          <a:p>
            <a:r>
              <a:rPr lang="en-US" altLang="zh-CN" sz="4000">
                <a:latin typeface="微软雅黑" panose="020B0503020204020204" pitchFamily="34" charset="-122"/>
                <a:ea typeface="微软雅黑" panose="020B0503020204020204" pitchFamily="34" charset="-122"/>
              </a:rPr>
              <a:t>Series</a:t>
            </a:r>
            <a:r>
              <a:rPr lang="zh-CN" altLang="en-US" sz="4000">
                <a:latin typeface="微软雅黑" panose="020B0503020204020204" pitchFamily="34" charset="-122"/>
                <a:ea typeface="微软雅黑" panose="020B0503020204020204" pitchFamily="34" charset="-122"/>
              </a:rPr>
              <a:t>类型可以由如下类型创建</a:t>
            </a:r>
            <a:endParaRPr lang="en-US" altLang="zh-CN" sz="4000">
              <a:latin typeface="微软雅黑" panose="020B0503020204020204" pitchFamily="34" charset="-122"/>
              <a:ea typeface="微软雅黑" panose="020B0503020204020204" pitchFamily="34" charset="-122"/>
            </a:endParaRPr>
          </a:p>
          <a:p>
            <a:pPr lvl="1"/>
            <a:r>
              <a:rPr lang="en-US" altLang="zh-CN" sz="3600">
                <a:latin typeface="微软雅黑" panose="020B0503020204020204" pitchFamily="34" charset="-122"/>
                <a:ea typeface="微软雅黑" panose="020B0503020204020204" pitchFamily="34" charset="-122"/>
              </a:rPr>
              <a:t>Python</a:t>
            </a:r>
            <a:r>
              <a:rPr lang="zh-CN" altLang="en-US" sz="3600">
                <a:latin typeface="微软雅黑" panose="020B0503020204020204" pitchFamily="34" charset="-122"/>
                <a:ea typeface="微软雅黑" panose="020B0503020204020204" pitchFamily="34" charset="-122"/>
              </a:rPr>
              <a:t>列表</a:t>
            </a:r>
            <a:endParaRPr lang="en-US" altLang="zh-CN" sz="3600">
              <a:latin typeface="微软雅黑" panose="020B0503020204020204" pitchFamily="34" charset="-122"/>
              <a:ea typeface="微软雅黑" panose="020B0503020204020204" pitchFamily="34" charset="-122"/>
            </a:endParaRPr>
          </a:p>
          <a:p>
            <a:pPr lvl="1"/>
            <a:r>
              <a:rPr lang="zh-CN" altLang="en-US" sz="3600">
                <a:latin typeface="微软雅黑" panose="020B0503020204020204" pitchFamily="34" charset="-122"/>
                <a:ea typeface="微软雅黑" panose="020B0503020204020204" pitchFamily="34" charset="-122"/>
              </a:rPr>
              <a:t>标量值</a:t>
            </a:r>
            <a:endParaRPr lang="en-US" altLang="zh-CN" sz="3600">
              <a:latin typeface="微软雅黑" panose="020B0503020204020204" pitchFamily="34" charset="-122"/>
              <a:ea typeface="微软雅黑" panose="020B0503020204020204" pitchFamily="34" charset="-122"/>
            </a:endParaRPr>
          </a:p>
          <a:p>
            <a:pPr lvl="1"/>
            <a:r>
              <a:rPr lang="en-US" altLang="zh-CN" sz="3600">
                <a:latin typeface="微软雅黑" panose="020B0503020204020204" pitchFamily="34" charset="-122"/>
                <a:ea typeface="微软雅黑" panose="020B0503020204020204" pitchFamily="34" charset="-122"/>
              </a:rPr>
              <a:t>Python</a:t>
            </a:r>
            <a:r>
              <a:rPr lang="zh-CN" altLang="en-US" sz="3600">
                <a:latin typeface="微软雅黑" panose="020B0503020204020204" pitchFamily="34" charset="-122"/>
                <a:ea typeface="微软雅黑" panose="020B0503020204020204" pitchFamily="34" charset="-122"/>
              </a:rPr>
              <a:t>字典</a:t>
            </a:r>
            <a:endParaRPr lang="en-US" altLang="zh-CN" sz="3600">
              <a:latin typeface="微软雅黑" panose="020B0503020204020204" pitchFamily="34" charset="-122"/>
              <a:ea typeface="微软雅黑" panose="020B0503020204020204" pitchFamily="34" charset="-122"/>
            </a:endParaRPr>
          </a:p>
          <a:p>
            <a:pPr lvl="1"/>
            <a:r>
              <a:rPr lang="en-US" altLang="zh-CN" sz="3600">
                <a:latin typeface="微软雅黑" panose="020B0503020204020204" pitchFamily="34" charset="-122"/>
                <a:ea typeface="微软雅黑" panose="020B0503020204020204" pitchFamily="34" charset="-122"/>
              </a:rPr>
              <a:t>Ndarray</a:t>
            </a:r>
          </a:p>
        </p:txBody>
      </p:sp>
    </p:spTree>
    <p:extLst>
      <p:ext uri="{BB962C8B-B14F-4D97-AF65-F5344CB8AC3E}">
        <p14:creationId xmlns:p14="http://schemas.microsoft.com/office/powerpoint/2010/main" val="378659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C2167-49E0-4C94-A730-E5A5BCDD8C89}"/>
              </a:ext>
            </a:extLst>
          </p:cNvPr>
          <p:cNvSpPr>
            <a:spLocks noGrp="1"/>
          </p:cNvSpPr>
          <p:nvPr>
            <p:ph type="title"/>
          </p:nvPr>
        </p:nvSpPr>
        <p:spPr/>
        <p:txBody>
          <a:bodyPr>
            <a:normAutofit fontScale="90000"/>
          </a:bodyPr>
          <a:lstStyle/>
          <a:p>
            <a:r>
              <a:rPr lang="en-US" altLang="zh-CN" sz="3200">
                <a:latin typeface="微软雅黑" panose="020B0503020204020204" pitchFamily="34" charset="-122"/>
                <a:ea typeface="微软雅黑" panose="020B0503020204020204" pitchFamily="34" charset="-122"/>
              </a:rPr>
              <a:t>Series</a:t>
            </a:r>
            <a:r>
              <a:rPr lang="zh-CN" altLang="en-US" sz="3200">
                <a:latin typeface="微软雅黑" panose="020B0503020204020204" pitchFamily="34" charset="-122"/>
                <a:ea typeface="微软雅黑" panose="020B0503020204020204" pitchFamily="34" charset="-122"/>
              </a:rPr>
              <a:t>类型</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使用列表创建</a:t>
            </a:r>
          </a:p>
        </p:txBody>
      </p:sp>
      <p:sp>
        <p:nvSpPr>
          <p:cNvPr id="5" name="文本框 4">
            <a:extLst>
              <a:ext uri="{FF2B5EF4-FFF2-40B4-BE49-F238E27FC236}">
                <a16:creationId xmlns:a16="http://schemas.microsoft.com/office/drawing/2014/main" id="{63A6D13E-876F-4B89-9E2D-6CAB97B0BA79}"/>
              </a:ext>
            </a:extLst>
          </p:cNvPr>
          <p:cNvSpPr txBox="1"/>
          <p:nvPr/>
        </p:nvSpPr>
        <p:spPr>
          <a:xfrm>
            <a:off x="457200" y="866776"/>
            <a:ext cx="11201400" cy="415498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  #</a:t>
            </a:r>
            <a:r>
              <a:rPr lang="zh-CN" altLang="en-US" sz="2400" b="1" kern="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类似于</a:t>
            </a:r>
            <a:r>
              <a:rPr lang="en-US" altLang="zh-CN" sz="2400" b="1" kern="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import numpy as np</a:t>
            </a:r>
            <a:r>
              <a:rPr lang="zh-CN" altLang="en-US" sz="2400" b="1" kern="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的作用</a:t>
            </a:r>
            <a:endParaRPr lang="zh-CN" altLang="zh-CN" sz="2800" b="1" kern="10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7735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0686E-4C13-4428-BAA7-4C390BA79159}"/>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引例</a:t>
            </a:r>
          </a:p>
        </p:txBody>
      </p:sp>
      <p:sp>
        <p:nvSpPr>
          <p:cNvPr id="3" name="文本框 2">
            <a:extLst>
              <a:ext uri="{FF2B5EF4-FFF2-40B4-BE49-F238E27FC236}">
                <a16:creationId xmlns:a16="http://schemas.microsoft.com/office/drawing/2014/main" id="{8C758494-5972-4D38-83EE-45EBEFBE7D26}"/>
              </a:ext>
            </a:extLst>
          </p:cNvPr>
          <p:cNvSpPr txBox="1"/>
          <p:nvPr/>
        </p:nvSpPr>
        <p:spPr>
          <a:xfrm>
            <a:off x="523874" y="899943"/>
            <a:ext cx="3019425" cy="461665"/>
          </a:xfrm>
          <a:prstGeom prst="rect">
            <a:avLst/>
          </a:prstGeom>
          <a:noFill/>
        </p:spPr>
        <p:txBody>
          <a:bodyPr wrap="square" rtlCol="0">
            <a:spAutoFit/>
          </a:bodyPr>
          <a:lstStyle/>
          <a:p>
            <a:r>
              <a:rPr lang="en-US" altLang="zh-CN" sz="2400" b="1"/>
              <a:t>Python</a:t>
            </a:r>
            <a:r>
              <a:rPr lang="zh-CN" altLang="en-US" sz="2400" b="1"/>
              <a:t>列表</a:t>
            </a:r>
          </a:p>
        </p:txBody>
      </p:sp>
      <p:sp>
        <p:nvSpPr>
          <p:cNvPr id="5" name="文本框 4">
            <a:extLst>
              <a:ext uri="{FF2B5EF4-FFF2-40B4-BE49-F238E27FC236}">
                <a16:creationId xmlns:a16="http://schemas.microsoft.com/office/drawing/2014/main" id="{CE054B59-3092-41D8-AD86-62FFA9D5FB9D}"/>
              </a:ext>
            </a:extLst>
          </p:cNvPr>
          <p:cNvSpPr txBox="1"/>
          <p:nvPr/>
        </p:nvSpPr>
        <p:spPr>
          <a:xfrm>
            <a:off x="1238250" y="1657350"/>
            <a:ext cx="6172200" cy="1569660"/>
          </a:xfrm>
          <a:prstGeom prst="rect">
            <a:avLst/>
          </a:prstGeom>
          <a:noFill/>
        </p:spPr>
        <p:txBody>
          <a:bodyPr wrap="square" rtlCol="0">
            <a:spAutoFit/>
          </a:bodyPr>
          <a:lstStyle/>
          <a:p>
            <a:r>
              <a:rPr lang="en-US" altLang="zh-CN" sz="2400">
                <a:latin typeface="Consolas" panose="020B0609020204030204" pitchFamily="49" charset="0"/>
              </a:rPr>
              <a:t>L1 = [1,2,3,4]</a:t>
            </a:r>
          </a:p>
          <a:p>
            <a:endParaRPr lang="en-US" altLang="zh-CN" sz="2400">
              <a:latin typeface="Consolas" panose="020B0609020204030204" pitchFamily="49" charset="0"/>
            </a:endParaRPr>
          </a:p>
          <a:p>
            <a:r>
              <a:rPr lang="en-US" altLang="zh-CN" sz="2400">
                <a:latin typeface="Consolas" panose="020B0609020204030204" pitchFamily="49" charset="0"/>
              </a:rPr>
              <a:t>L2 = [[1,2]</a:t>
            </a:r>
          </a:p>
          <a:p>
            <a:r>
              <a:rPr lang="en-US" altLang="zh-CN" sz="2400">
                <a:latin typeface="Consolas" panose="020B0609020204030204" pitchFamily="49" charset="0"/>
              </a:rPr>
              <a:t>      [3,4]]</a:t>
            </a:r>
            <a:endParaRPr lang="zh-CN" altLang="en-US" sz="2400">
              <a:latin typeface="Consolas" panose="020B0609020204030204" pitchFamily="49" charset="0"/>
            </a:endParaRPr>
          </a:p>
        </p:txBody>
      </p:sp>
      <p:sp>
        <p:nvSpPr>
          <p:cNvPr id="6" name="文本框 5">
            <a:extLst>
              <a:ext uri="{FF2B5EF4-FFF2-40B4-BE49-F238E27FC236}">
                <a16:creationId xmlns:a16="http://schemas.microsoft.com/office/drawing/2014/main" id="{817D01E8-3B2B-4832-9F10-7C20FAAC6C2A}"/>
              </a:ext>
            </a:extLst>
          </p:cNvPr>
          <p:cNvSpPr txBox="1"/>
          <p:nvPr/>
        </p:nvSpPr>
        <p:spPr>
          <a:xfrm>
            <a:off x="909636" y="3864830"/>
            <a:ext cx="9167813" cy="1200329"/>
          </a:xfrm>
          <a:prstGeom prst="rect">
            <a:avLst/>
          </a:prstGeom>
          <a:noFill/>
        </p:spPr>
        <p:txBody>
          <a:bodyPr wrap="square" rtlCol="0">
            <a:spAutoFit/>
          </a:bodyPr>
          <a:lstStyle/>
          <a:p>
            <a:r>
              <a:rPr lang="zh-CN" altLang="en-US" sz="3600" b="1">
                <a:solidFill>
                  <a:srgbClr val="FF0000"/>
                </a:solidFill>
              </a:rPr>
              <a:t>不适合大规模数据的访问和存储、效率略低</a:t>
            </a:r>
            <a:endParaRPr lang="en-US" altLang="zh-CN" sz="3600" b="1">
              <a:solidFill>
                <a:srgbClr val="FF0000"/>
              </a:solidFill>
            </a:endParaRPr>
          </a:p>
          <a:p>
            <a:r>
              <a:rPr lang="en-US" altLang="zh-CN" sz="3600" b="1">
                <a:solidFill>
                  <a:srgbClr val="FF0000"/>
                </a:solidFill>
                <a:sym typeface="Wingdings" panose="05000000000000000000" pitchFamily="2" charset="2"/>
              </a:rPr>
              <a:t>Numpy</a:t>
            </a:r>
            <a:r>
              <a:rPr lang="zh-CN" altLang="en-US" sz="3600" b="1">
                <a:solidFill>
                  <a:srgbClr val="FF0000"/>
                </a:solidFill>
                <a:sym typeface="Wingdings" panose="05000000000000000000" pitchFamily="2" charset="2"/>
              </a:rPr>
              <a:t>数组</a:t>
            </a:r>
            <a:endParaRPr lang="zh-CN" altLang="en-US" sz="3600" b="1">
              <a:solidFill>
                <a:srgbClr val="FF0000"/>
              </a:solidFill>
            </a:endParaRPr>
          </a:p>
        </p:txBody>
      </p:sp>
    </p:spTree>
    <p:extLst>
      <p:ext uri="{BB962C8B-B14F-4D97-AF65-F5344CB8AC3E}">
        <p14:creationId xmlns:p14="http://schemas.microsoft.com/office/powerpoint/2010/main" val="31022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C2167-49E0-4C94-A730-E5A5BCDD8C89}"/>
              </a:ext>
            </a:extLst>
          </p:cNvPr>
          <p:cNvSpPr>
            <a:spLocks noGrp="1"/>
          </p:cNvSpPr>
          <p:nvPr>
            <p:ph type="title"/>
          </p:nvPr>
        </p:nvSpPr>
        <p:spPr/>
        <p:txBody>
          <a:bodyPr>
            <a:normAutofit fontScale="90000"/>
          </a:bodyPr>
          <a:lstStyle/>
          <a:p>
            <a:r>
              <a:rPr lang="en-US" altLang="zh-CN" sz="3200">
                <a:latin typeface="微软雅黑" panose="020B0503020204020204" pitchFamily="34" charset="-122"/>
                <a:ea typeface="微软雅黑" panose="020B0503020204020204" pitchFamily="34" charset="-122"/>
              </a:rPr>
              <a:t>Series</a:t>
            </a:r>
            <a:r>
              <a:rPr lang="zh-CN" altLang="en-US" sz="3200">
                <a:latin typeface="微软雅黑" panose="020B0503020204020204" pitchFamily="34" charset="-122"/>
                <a:ea typeface="微软雅黑" panose="020B0503020204020204" pitchFamily="34" charset="-122"/>
              </a:rPr>
              <a:t>类型</a:t>
            </a:r>
          </a:p>
        </p:txBody>
      </p:sp>
      <p:sp>
        <p:nvSpPr>
          <p:cNvPr id="5" name="文本框 4">
            <a:extLst>
              <a:ext uri="{FF2B5EF4-FFF2-40B4-BE49-F238E27FC236}">
                <a16:creationId xmlns:a16="http://schemas.microsoft.com/office/drawing/2014/main" id="{63A6D13E-876F-4B89-9E2D-6CAB97B0BA79}"/>
              </a:ext>
            </a:extLst>
          </p:cNvPr>
          <p:cNvSpPr txBox="1"/>
          <p:nvPr/>
        </p:nvSpPr>
        <p:spPr>
          <a:xfrm>
            <a:off x="457200" y="866776"/>
            <a:ext cx="11201400" cy="415498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48FE2A69-53A6-4988-AA38-EE515CB4F561}"/>
              </a:ext>
            </a:extLst>
          </p:cNvPr>
          <p:cNvSpPr/>
          <p:nvPr/>
        </p:nvSpPr>
        <p:spPr>
          <a:xfrm>
            <a:off x="381000" y="2805440"/>
            <a:ext cx="466725" cy="1790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71311F2-9F87-4F6A-A62A-3D35458340B9}"/>
              </a:ext>
            </a:extLst>
          </p:cNvPr>
          <p:cNvCxnSpPr>
            <a:cxnSpLocks/>
          </p:cNvCxnSpPr>
          <p:nvPr/>
        </p:nvCxnSpPr>
        <p:spPr>
          <a:xfrm flipH="1">
            <a:off x="847725" y="3324225"/>
            <a:ext cx="4000501" cy="638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EB64785F-F2CC-478E-8234-9386477E1529}"/>
              </a:ext>
            </a:extLst>
          </p:cNvPr>
          <p:cNvSpPr txBox="1"/>
          <p:nvPr/>
        </p:nvSpPr>
        <p:spPr>
          <a:xfrm>
            <a:off x="4848225" y="2981325"/>
            <a:ext cx="2143125"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自动索引</a:t>
            </a:r>
          </a:p>
        </p:txBody>
      </p:sp>
      <p:cxnSp>
        <p:nvCxnSpPr>
          <p:cNvPr id="8" name="直接箭头连接符 7">
            <a:extLst>
              <a:ext uri="{FF2B5EF4-FFF2-40B4-BE49-F238E27FC236}">
                <a16:creationId xmlns:a16="http://schemas.microsoft.com/office/drawing/2014/main" id="{E9D1FAFF-98F0-4BDC-8D07-2554E357B656}"/>
              </a:ext>
            </a:extLst>
          </p:cNvPr>
          <p:cNvCxnSpPr>
            <a:cxnSpLocks/>
          </p:cNvCxnSpPr>
          <p:nvPr/>
        </p:nvCxnSpPr>
        <p:spPr>
          <a:xfrm flipH="1">
            <a:off x="2847975" y="3986660"/>
            <a:ext cx="2962276" cy="6857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E30BC3-B0C2-4771-A35A-0BCEEEDDA774}"/>
              </a:ext>
            </a:extLst>
          </p:cNvPr>
          <p:cNvSpPr txBox="1"/>
          <p:nvPr/>
        </p:nvSpPr>
        <p:spPr>
          <a:xfrm>
            <a:off x="5810251" y="3700790"/>
            <a:ext cx="3638550" cy="52322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Numpy</a:t>
            </a:r>
            <a:r>
              <a:rPr lang="zh-CN" altLang="en-US" sz="2800">
                <a:latin typeface="微软雅黑" panose="020B0503020204020204" pitchFamily="34" charset="-122"/>
                <a:ea typeface="微软雅黑" panose="020B0503020204020204" pitchFamily="34" charset="-122"/>
              </a:rPr>
              <a:t>中的数据类型</a:t>
            </a:r>
          </a:p>
        </p:txBody>
      </p:sp>
    </p:spTree>
    <p:extLst>
      <p:ext uri="{BB962C8B-B14F-4D97-AF65-F5344CB8AC3E}">
        <p14:creationId xmlns:p14="http://schemas.microsoft.com/office/powerpoint/2010/main" val="206630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D12FA4A-2240-40E1-980F-A766AEE7B0E8}"/>
              </a:ext>
            </a:extLst>
          </p:cNvPr>
          <p:cNvSpPr txBox="1"/>
          <p:nvPr/>
        </p:nvSpPr>
        <p:spPr>
          <a:xfrm>
            <a:off x="371474" y="838200"/>
            <a:ext cx="10801351" cy="830997"/>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东契奇</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标题 1">
            <a:extLst>
              <a:ext uri="{FF2B5EF4-FFF2-40B4-BE49-F238E27FC236}">
                <a16:creationId xmlns:a16="http://schemas.microsoft.com/office/drawing/2014/main" id="{E230DB7B-5416-4532-98BE-CB23D07A15DE}"/>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类型</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支持自定义索引</a:t>
            </a:r>
          </a:p>
        </p:txBody>
      </p:sp>
      <p:cxnSp>
        <p:nvCxnSpPr>
          <p:cNvPr id="4" name="直接箭头连接符 3">
            <a:extLst>
              <a:ext uri="{FF2B5EF4-FFF2-40B4-BE49-F238E27FC236}">
                <a16:creationId xmlns:a16="http://schemas.microsoft.com/office/drawing/2014/main" id="{8BC8F988-4BB8-4529-BF11-DE5FA8F2A8D9}"/>
              </a:ext>
            </a:extLst>
          </p:cNvPr>
          <p:cNvCxnSpPr>
            <a:cxnSpLocks/>
          </p:cNvCxnSpPr>
          <p:nvPr/>
        </p:nvCxnSpPr>
        <p:spPr>
          <a:xfrm flipH="1">
            <a:off x="1495425" y="3657600"/>
            <a:ext cx="236220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646735A-DF4B-4973-BE5B-1D9A669B9113}"/>
              </a:ext>
            </a:extLst>
          </p:cNvPr>
          <p:cNvSpPr txBox="1"/>
          <p:nvPr/>
        </p:nvSpPr>
        <p:spPr>
          <a:xfrm>
            <a:off x="3943350" y="3434060"/>
            <a:ext cx="2314575" cy="461665"/>
          </a:xfrm>
          <a:prstGeom prst="rect">
            <a:avLst/>
          </a:prstGeom>
          <a:noFill/>
        </p:spPr>
        <p:txBody>
          <a:bodyPr wrap="square" rtlCol="0">
            <a:spAutoFit/>
          </a:bodyPr>
          <a:lstStyle/>
          <a:p>
            <a:r>
              <a:rPr lang="zh-CN" altLang="en-US" sz="2400" b="1"/>
              <a:t>自定义索引</a:t>
            </a:r>
          </a:p>
        </p:txBody>
      </p:sp>
      <p:sp>
        <p:nvSpPr>
          <p:cNvPr id="16" name="文本框 15">
            <a:extLst>
              <a:ext uri="{FF2B5EF4-FFF2-40B4-BE49-F238E27FC236}">
                <a16:creationId xmlns:a16="http://schemas.microsoft.com/office/drawing/2014/main" id="{AD36DC49-CDCB-4640-93FA-B7BB67E73D0E}"/>
              </a:ext>
            </a:extLst>
          </p:cNvPr>
          <p:cNvSpPr txBox="1"/>
          <p:nvPr/>
        </p:nvSpPr>
        <p:spPr>
          <a:xfrm>
            <a:off x="401526" y="2022253"/>
            <a:ext cx="3132249"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55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D0C8B-08D1-4787-8ACC-F4B507577B6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从标量值创建</a:t>
            </a:r>
          </a:p>
        </p:txBody>
      </p:sp>
      <p:sp>
        <p:nvSpPr>
          <p:cNvPr id="7" name="文本框 6">
            <a:extLst>
              <a:ext uri="{FF2B5EF4-FFF2-40B4-BE49-F238E27FC236}">
                <a16:creationId xmlns:a16="http://schemas.microsoft.com/office/drawing/2014/main" id="{25EDE984-DABC-47DE-B4DE-A524C2DFA069}"/>
              </a:ext>
            </a:extLst>
          </p:cNvPr>
          <p:cNvSpPr txBox="1"/>
          <p:nvPr/>
        </p:nvSpPr>
        <p:spPr>
          <a:xfrm>
            <a:off x="457200" y="885825"/>
            <a:ext cx="11372849" cy="4031873"/>
          </a:xfrm>
          <a:prstGeom prst="rect">
            <a:avLst/>
          </a:prstGeom>
          <a:noFill/>
        </p:spPr>
        <p:txBody>
          <a:bodyPr wrap="square">
            <a:spAutoFit/>
          </a:bodyPr>
          <a:lstStyle/>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3861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1E1E-0242-42C8-A114-7242C5DB626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从字典创建</a:t>
            </a:r>
          </a:p>
        </p:txBody>
      </p:sp>
      <p:sp>
        <p:nvSpPr>
          <p:cNvPr id="5" name="文本框 4">
            <a:extLst>
              <a:ext uri="{FF2B5EF4-FFF2-40B4-BE49-F238E27FC236}">
                <a16:creationId xmlns:a16="http://schemas.microsoft.com/office/drawing/2014/main" id="{0A2668E8-384C-48E1-BACC-4ADC1A8DFB0B}"/>
              </a:ext>
            </a:extLst>
          </p:cNvPr>
          <p:cNvSpPr txBox="1"/>
          <p:nvPr/>
        </p:nvSpPr>
        <p:spPr>
          <a:xfrm>
            <a:off x="352425" y="857250"/>
            <a:ext cx="11430000" cy="4031873"/>
          </a:xfrm>
          <a:prstGeom prst="rect">
            <a:avLst/>
          </a:prstGeom>
          <a:noFill/>
        </p:spPr>
        <p:txBody>
          <a:bodyPr wrap="square">
            <a:spAutoFit/>
          </a:bodyPr>
          <a:lstStyle/>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    </a:t>
            </a:r>
            <a:r>
              <a:rPr lang="en-US" altLang="zh-CN" sz="32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6344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0CBF3-C5B7-4443-A12C-B09FF22B3348}"/>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从字典创建</a:t>
            </a:r>
          </a:p>
        </p:txBody>
      </p:sp>
      <p:sp>
        <p:nvSpPr>
          <p:cNvPr id="5" name="文本框 4">
            <a:extLst>
              <a:ext uri="{FF2B5EF4-FFF2-40B4-BE49-F238E27FC236}">
                <a16:creationId xmlns:a16="http://schemas.microsoft.com/office/drawing/2014/main" id="{C916D7B6-1D00-40C2-B3E1-F97BC27137E1}"/>
              </a:ext>
            </a:extLst>
          </p:cNvPr>
          <p:cNvSpPr txBox="1"/>
          <p:nvPr/>
        </p:nvSpPr>
        <p:spPr>
          <a:xfrm>
            <a:off x="276225" y="723900"/>
            <a:ext cx="9563100" cy="4401205"/>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11</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e </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pd</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Series</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'b'</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'c'</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index</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'c'</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'b'</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'd'</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12</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e</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12</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c    </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    </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9.0</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b    </a:t>
            </a:r>
            <a:r>
              <a:rPr lang="en-US" altLang="zh-CN" sz="28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    NaN</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dtype</a:t>
            </a:r>
            <a:r>
              <a:rPr lang="en-US" altLang="zh-CN" sz="2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float64</a:t>
            </a:r>
            <a:endParaRPr lang="zh-CN" altLang="zh-CN" sz="3200" b="1" kern="100">
              <a:effectLst/>
              <a:latin typeface="Courier New" panose="02070309020205020404" pitchFamily="49" charset="0"/>
              <a:ea typeface="等线" panose="02010600030101010101" pitchFamily="2" charset="-122"/>
              <a:cs typeface="Courier New" panose="02070309020205020404" pitchFamily="49" charset="0"/>
            </a:endParaRPr>
          </a:p>
        </p:txBody>
      </p:sp>
      <p:cxnSp>
        <p:nvCxnSpPr>
          <p:cNvPr id="7" name="直接箭头连接符 6">
            <a:extLst>
              <a:ext uri="{FF2B5EF4-FFF2-40B4-BE49-F238E27FC236}">
                <a16:creationId xmlns:a16="http://schemas.microsoft.com/office/drawing/2014/main" id="{B52EC891-9286-4D0B-90B3-C0CEAC72950C}"/>
              </a:ext>
            </a:extLst>
          </p:cNvPr>
          <p:cNvCxnSpPr/>
          <p:nvPr/>
        </p:nvCxnSpPr>
        <p:spPr>
          <a:xfrm flipV="1">
            <a:off x="7505700" y="1628775"/>
            <a:ext cx="1247775" cy="22002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CCBC195-35BF-4007-9444-95783683EA53}"/>
              </a:ext>
            </a:extLst>
          </p:cNvPr>
          <p:cNvCxnSpPr/>
          <p:nvPr/>
        </p:nvCxnSpPr>
        <p:spPr>
          <a:xfrm flipH="1">
            <a:off x="2247900" y="4114800"/>
            <a:ext cx="4714875"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7B398DB-2F9A-41FA-B1B0-C2B3C04FA80B}"/>
              </a:ext>
            </a:extLst>
          </p:cNvPr>
          <p:cNvSpPr txBox="1"/>
          <p:nvPr/>
        </p:nvSpPr>
        <p:spPr>
          <a:xfrm>
            <a:off x="7038975" y="3981450"/>
            <a:ext cx="3200400" cy="1015663"/>
          </a:xfrm>
          <a:prstGeom prst="rect">
            <a:avLst/>
          </a:prstGeom>
          <a:noFill/>
        </p:spPr>
        <p:txBody>
          <a:bodyPr wrap="square" rtlCol="0">
            <a:spAutoFit/>
          </a:bodyPr>
          <a:lstStyle/>
          <a:p>
            <a:r>
              <a:rPr lang="en-US" altLang="zh-CN" sz="2000" b="1">
                <a:latin typeface="Courier New" panose="02070309020205020404" pitchFamily="49" charset="0"/>
                <a:ea typeface="微软雅黑" panose="020B0503020204020204" pitchFamily="34" charset="-122"/>
                <a:cs typeface="Courier New" panose="02070309020205020404" pitchFamily="49" charset="0"/>
              </a:rPr>
              <a:t>‘d’</a:t>
            </a:r>
            <a:r>
              <a:rPr lang="zh-CN" altLang="en-US" sz="2000" b="1">
                <a:latin typeface="微软雅黑" panose="020B0503020204020204" pitchFamily="34" charset="-122"/>
                <a:ea typeface="微软雅黑" panose="020B0503020204020204" pitchFamily="34" charset="-122"/>
                <a:cs typeface="Courier New" panose="02070309020205020404" pitchFamily="49" charset="0"/>
              </a:rPr>
              <a:t>这个索引在定义时没有出现，所以对应的为</a:t>
            </a:r>
            <a:r>
              <a:rPr lang="en-US" altLang="zh-CN" sz="2000" b="1">
                <a:latin typeface="微软雅黑" panose="020B0503020204020204" pitchFamily="34" charset="-122"/>
                <a:ea typeface="微软雅黑" panose="020B0503020204020204" pitchFamily="34" charset="-122"/>
                <a:cs typeface="Courier New" panose="02070309020205020404" pitchFamily="49" charset="0"/>
              </a:rPr>
              <a:t>NaN</a:t>
            </a:r>
            <a:r>
              <a:rPr lang="zh-CN" altLang="en-US" sz="2000" b="1">
                <a:latin typeface="微软雅黑" panose="020B0503020204020204" pitchFamily="34" charset="-122"/>
                <a:ea typeface="微软雅黑" panose="020B0503020204020204" pitchFamily="34" charset="-122"/>
                <a:cs typeface="Courier New" panose="02070309020205020404" pitchFamily="49" charset="0"/>
              </a:rPr>
              <a:t>，即为空值</a:t>
            </a:r>
          </a:p>
        </p:txBody>
      </p:sp>
      <p:sp>
        <p:nvSpPr>
          <p:cNvPr id="3" name="矩形 2">
            <a:extLst>
              <a:ext uri="{FF2B5EF4-FFF2-40B4-BE49-F238E27FC236}">
                <a16:creationId xmlns:a16="http://schemas.microsoft.com/office/drawing/2014/main" id="{25490C61-9130-4BA9-8EF3-B6FAEC18F47B}"/>
              </a:ext>
            </a:extLst>
          </p:cNvPr>
          <p:cNvSpPr/>
          <p:nvPr/>
        </p:nvSpPr>
        <p:spPr>
          <a:xfrm>
            <a:off x="4378256" y="5277505"/>
            <a:ext cx="7112140" cy="923330"/>
          </a:xfrm>
          <a:prstGeom prst="rect">
            <a:avLst/>
          </a:prstGeom>
          <a:noFill/>
        </p:spPr>
        <p:txBody>
          <a:bodyPr wrap="none" lIns="91440" tIns="45720" rIns="91440" bIns="45720">
            <a:spAutoFit/>
          </a:bodyPr>
          <a:lstStyle/>
          <a:p>
            <a:pPr algn="ctr"/>
            <a:r>
              <a:rPr lang="zh-CN" altLang="en-US" sz="5400" b="1" cap="none" spc="0">
                <a:ln w="22225">
                  <a:solidFill>
                    <a:schemeClr val="accent2"/>
                  </a:solidFill>
                  <a:prstDash val="solid"/>
                </a:ln>
                <a:solidFill>
                  <a:schemeClr val="accent2">
                    <a:lumMod val="40000"/>
                    <a:lumOff val="60000"/>
                  </a:schemeClr>
                </a:solidFill>
                <a:effectLst/>
              </a:rPr>
              <a:t>在</a:t>
            </a:r>
            <a:r>
              <a:rPr lang="en-US" altLang="zh-CN" sz="5400" b="1" cap="none" spc="0">
                <a:ln w="22225">
                  <a:solidFill>
                    <a:schemeClr val="accent2"/>
                  </a:solidFill>
                  <a:prstDash val="solid"/>
                </a:ln>
                <a:solidFill>
                  <a:schemeClr val="accent2">
                    <a:lumMod val="40000"/>
                    <a:lumOff val="60000"/>
                  </a:schemeClr>
                </a:solidFill>
                <a:effectLst/>
              </a:rPr>
              <a:t>Pandas</a:t>
            </a:r>
            <a:r>
              <a:rPr lang="zh-CN" altLang="en-US" sz="5400" b="1" cap="none" spc="0">
                <a:ln w="22225">
                  <a:solidFill>
                    <a:schemeClr val="accent2"/>
                  </a:solidFill>
                  <a:prstDash val="solid"/>
                </a:ln>
                <a:solidFill>
                  <a:schemeClr val="accent2">
                    <a:lumMod val="40000"/>
                    <a:lumOff val="60000"/>
                  </a:schemeClr>
                </a:solidFill>
                <a:effectLst/>
              </a:rPr>
              <a:t>中索引更重要</a:t>
            </a:r>
          </a:p>
        </p:txBody>
      </p:sp>
    </p:spTree>
    <p:extLst>
      <p:ext uri="{BB962C8B-B14F-4D97-AF65-F5344CB8AC3E}">
        <p14:creationId xmlns:p14="http://schemas.microsoft.com/office/powerpoint/2010/main" val="10152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65F99-B525-4649-BBCF-CAED58CB9884}"/>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从</a:t>
            </a:r>
            <a:r>
              <a:rPr lang="en-US" altLang="zh-CN">
                <a:latin typeface="微软雅黑" panose="020B0503020204020204" pitchFamily="34" charset="-122"/>
                <a:ea typeface="微软雅黑" panose="020B0503020204020204" pitchFamily="34" charset="-122"/>
              </a:rPr>
              <a:t>ndarray</a:t>
            </a:r>
            <a:r>
              <a:rPr lang="zh-CN" altLang="en-US">
                <a:latin typeface="微软雅黑" panose="020B0503020204020204" pitchFamily="34" charset="-122"/>
                <a:ea typeface="微软雅黑" panose="020B0503020204020204" pitchFamily="34" charset="-122"/>
              </a:rPr>
              <a:t>类型创建</a:t>
            </a:r>
          </a:p>
        </p:txBody>
      </p:sp>
      <p:sp>
        <p:nvSpPr>
          <p:cNvPr id="6" name="文本框 5">
            <a:extLst>
              <a:ext uri="{FF2B5EF4-FFF2-40B4-BE49-F238E27FC236}">
                <a16:creationId xmlns:a16="http://schemas.microsoft.com/office/drawing/2014/main" id="{8B3C771B-D718-4A8F-B552-7AA769DCECC9}"/>
              </a:ext>
            </a:extLst>
          </p:cNvPr>
          <p:cNvSpPr txBox="1"/>
          <p:nvPr/>
        </p:nvSpPr>
        <p:spPr>
          <a:xfrm>
            <a:off x="523874" y="797510"/>
            <a:ext cx="9267825" cy="4401205"/>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numpy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np</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np</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arange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int32</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8068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65F99-B525-4649-BBCF-CAED58CB9884}"/>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从</a:t>
            </a:r>
            <a:r>
              <a:rPr lang="en-US" altLang="zh-CN">
                <a:latin typeface="微软雅黑" panose="020B0503020204020204" pitchFamily="34" charset="-122"/>
                <a:ea typeface="微软雅黑" panose="020B0503020204020204" pitchFamily="34" charset="-122"/>
              </a:rPr>
              <a:t>ndarray</a:t>
            </a:r>
            <a:r>
              <a:rPr lang="zh-CN" altLang="en-US">
                <a:latin typeface="微软雅黑" panose="020B0503020204020204" pitchFamily="34" charset="-122"/>
                <a:ea typeface="微软雅黑" panose="020B0503020204020204" pitchFamily="34" charset="-122"/>
              </a:rPr>
              <a:t>类型创建</a:t>
            </a:r>
          </a:p>
        </p:txBody>
      </p:sp>
      <p:sp>
        <p:nvSpPr>
          <p:cNvPr id="6" name="文本框 5">
            <a:extLst>
              <a:ext uri="{FF2B5EF4-FFF2-40B4-BE49-F238E27FC236}">
                <a16:creationId xmlns:a16="http://schemas.microsoft.com/office/drawing/2014/main" id="{B12E530B-9714-4FD2-8991-21F89647148C}"/>
              </a:ext>
            </a:extLst>
          </p:cNvPr>
          <p:cNvSpPr txBox="1"/>
          <p:nvPr/>
        </p:nvSpPr>
        <p:spPr>
          <a:xfrm>
            <a:off x="247649" y="885825"/>
            <a:ext cx="11744325" cy="4401205"/>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np</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arange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range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int32</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191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B94E7-4D31-4302-A45E-6046A7960E31}"/>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的</a:t>
            </a:r>
            <a:r>
              <a:rPr lang="zh-CN" altLang="en-US">
                <a:solidFill>
                  <a:srgbClr val="FF0000"/>
                </a:solidFill>
                <a:latin typeface="微软雅黑" panose="020B0503020204020204" pitchFamily="34" charset="-122"/>
                <a:ea typeface="微软雅黑" panose="020B0503020204020204" pitchFamily="34" charset="-122"/>
              </a:rPr>
              <a:t>值都为同一类型</a:t>
            </a:r>
            <a:r>
              <a:rPr lang="zh-CN" altLang="en-US">
                <a:latin typeface="微软雅黑" panose="020B0503020204020204" pitchFamily="34" charset="-122"/>
                <a:ea typeface="微软雅黑" panose="020B0503020204020204" pitchFamily="34" charset="-122"/>
              </a:rPr>
              <a:t>，定义时如不一致，则会自动升级</a:t>
            </a:r>
          </a:p>
        </p:txBody>
      </p:sp>
      <p:sp>
        <p:nvSpPr>
          <p:cNvPr id="5" name="文本框 4">
            <a:extLst>
              <a:ext uri="{FF2B5EF4-FFF2-40B4-BE49-F238E27FC236}">
                <a16:creationId xmlns:a16="http://schemas.microsoft.com/office/drawing/2014/main" id="{F5E0D813-BFE7-4325-AA2F-B8D031D53A46}"/>
              </a:ext>
            </a:extLst>
          </p:cNvPr>
          <p:cNvSpPr txBox="1"/>
          <p:nvPr/>
        </p:nvSpPr>
        <p:spPr>
          <a:xfrm>
            <a:off x="309563" y="1003250"/>
            <a:ext cx="5586412" cy="3416320"/>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006651F-2674-4611-A533-AE4668961679}"/>
              </a:ext>
            </a:extLst>
          </p:cNvPr>
          <p:cNvSpPr txBox="1"/>
          <p:nvPr/>
        </p:nvSpPr>
        <p:spPr>
          <a:xfrm>
            <a:off x="6096000" y="1003250"/>
            <a:ext cx="5953125" cy="3416320"/>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400" b="1" kern="0">
                <a:solidFill>
                  <a:srgbClr val="000000"/>
                </a:solidFill>
                <a:effectLst/>
                <a:latin typeface="Courier New" panose="02070309020205020404" pitchFamily="49" charset="0"/>
                <a:ea typeface="宋体" panose="02010600030101010101" pitchFamily="2" charset="-122"/>
              </a:rPr>
              <a:t>dtype</a:t>
            </a:r>
            <a:r>
              <a:rPr lang="en-US" altLang="zh-CN" sz="2400" b="1" kern="0">
                <a:solidFill>
                  <a:srgbClr val="000080"/>
                </a:solidFill>
                <a:effectLst/>
                <a:latin typeface="Courier New" panose="02070309020205020404" pitchFamily="49" charset="0"/>
                <a:ea typeface="宋体" panose="02010600030101010101" pitchFamily="2" charset="-122"/>
              </a:rPr>
              <a:t>:</a:t>
            </a:r>
            <a:r>
              <a:rPr lang="en-US" altLang="zh-CN" sz="2400" b="1" kern="0">
                <a:solidFill>
                  <a:srgbClr val="000000"/>
                </a:solidFill>
                <a:effectLst/>
                <a:latin typeface="Courier New" panose="02070309020205020404" pitchFamily="49" charset="0"/>
                <a:ea typeface="宋体" panose="02010600030101010101" pitchFamily="2" charset="-122"/>
              </a:rPr>
              <a:t> object</a:t>
            </a:r>
            <a:endParaRPr lang="zh-CN" altLang="en-US" sz="2400" b="1"/>
          </a:p>
        </p:txBody>
      </p:sp>
      <p:cxnSp>
        <p:nvCxnSpPr>
          <p:cNvPr id="9" name="直接箭头连接符 8">
            <a:extLst>
              <a:ext uri="{FF2B5EF4-FFF2-40B4-BE49-F238E27FC236}">
                <a16:creationId xmlns:a16="http://schemas.microsoft.com/office/drawing/2014/main" id="{B63723EF-6456-4FF1-BDDB-FAB6C5B7514E}"/>
              </a:ext>
            </a:extLst>
          </p:cNvPr>
          <p:cNvCxnSpPr/>
          <p:nvPr/>
        </p:nvCxnSpPr>
        <p:spPr>
          <a:xfrm flipH="1" flipV="1">
            <a:off x="3276600" y="1714500"/>
            <a:ext cx="2276475" cy="37338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1B488357-6B9E-40D2-B6FA-D19EC300FDCD}"/>
              </a:ext>
            </a:extLst>
          </p:cNvPr>
          <p:cNvCxnSpPr/>
          <p:nvPr/>
        </p:nvCxnSpPr>
        <p:spPr>
          <a:xfrm flipV="1">
            <a:off x="5810250" y="1762125"/>
            <a:ext cx="3362325" cy="3648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79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2CBD6-9661-446D-B030-C32E8ACE299F}"/>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的基本属性</a:t>
            </a:r>
          </a:p>
        </p:txBody>
      </p:sp>
      <p:sp>
        <p:nvSpPr>
          <p:cNvPr id="7" name="文本框 6">
            <a:extLst>
              <a:ext uri="{FF2B5EF4-FFF2-40B4-BE49-F238E27FC236}">
                <a16:creationId xmlns:a16="http://schemas.microsoft.com/office/drawing/2014/main" id="{934BFFF3-0171-4737-978D-E1BF571EF164}"/>
              </a:ext>
            </a:extLst>
          </p:cNvPr>
          <p:cNvSpPr txBox="1"/>
          <p:nvPr/>
        </p:nvSpPr>
        <p:spPr>
          <a:xfrm>
            <a:off x="304799" y="702171"/>
            <a:ext cx="10944225" cy="4708981"/>
          </a:xfrm>
          <a:prstGeom prst="rect">
            <a:avLst/>
          </a:prstGeom>
          <a:noFill/>
        </p:spPr>
        <p:txBody>
          <a:bodyPr wrap="square">
            <a:spAutoFit/>
          </a:bodyPr>
          <a:lstStyle/>
          <a:p>
            <a:r>
              <a:rPr lang="en-US" altLang="zh-CN" sz="2000" b="1"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24</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b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pd</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Series</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41879</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32169</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26873</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23042</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13734</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00"/>
                </a:solidFill>
                <a:latin typeface="Courier New" panose="02070309020205020404" pitchFamily="49" charset="0"/>
                <a:cs typeface="Times New Roman" panose="02020603050405020304" pitchFamily="18" charset="0"/>
              </a:rPr>
              <a:t>         index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库里</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詹姆斯</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杜兰特</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莫兰特</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Times New Roman" panose="02020603050405020304" pitchFamily="18" charset="0"/>
              </a:rPr>
              <a:t>东契奇</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库里</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詹姆斯</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杜兰特</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Courier New" panose="02070309020205020404" pitchFamily="49" charset="0"/>
              </a:rPr>
              <a:t>莫兰特</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808080"/>
                </a:solidFill>
                <a:latin typeface="Courier New" panose="02070309020205020404" pitchFamily="49" charset="0"/>
                <a:cs typeface="Times New Roman" panose="02020603050405020304" pitchFamily="18" charset="0"/>
              </a:rPr>
              <a:t>’</a:t>
            </a:r>
            <a:r>
              <a:rPr lang="zh-CN" altLang="en-US" sz="2000" b="1" kern="0">
                <a:solidFill>
                  <a:srgbClr val="808080"/>
                </a:solidFill>
                <a:latin typeface="Courier New" panose="02070309020205020404" pitchFamily="49" charset="0"/>
                <a:cs typeface="Times New Roman" panose="02020603050405020304" pitchFamily="18" charset="0"/>
              </a:rPr>
              <a:t>东契奇</a:t>
            </a:r>
            <a:r>
              <a:rPr lang="en-US" altLang="zh-CN" sz="2000" b="1" kern="0">
                <a:solidFill>
                  <a:srgbClr val="808080"/>
                </a:solidFill>
                <a:latin typeface="Courier New" panose="02070309020205020404" pitchFamily="49" charset="0"/>
                <a:cs typeface="Times New Roman" panose="02020603050405020304" pitchFamily="18" charset="0"/>
              </a:rPr>
              <a: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values</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int64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CF1C8ECD-D0D3-4952-8BF6-693FCB376D7C}"/>
              </a:ext>
            </a:extLst>
          </p:cNvPr>
          <p:cNvCxnSpPr/>
          <p:nvPr/>
        </p:nvCxnSpPr>
        <p:spPr>
          <a:xfrm flipH="1">
            <a:off x="3356292" y="4545404"/>
            <a:ext cx="2724150" cy="76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B83F226-206F-4AD4-BD27-40C4B8FC8F74}"/>
              </a:ext>
            </a:extLst>
          </p:cNvPr>
          <p:cNvSpPr txBox="1"/>
          <p:nvPr/>
        </p:nvSpPr>
        <p:spPr>
          <a:xfrm>
            <a:off x="5854858" y="4345349"/>
            <a:ext cx="2019300" cy="40011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Numpy</a:t>
            </a:r>
            <a:r>
              <a:rPr lang="zh-CN" altLang="en-US" sz="2000" b="1">
                <a:latin typeface="微软雅黑" panose="020B0503020204020204" pitchFamily="34" charset="-122"/>
                <a:ea typeface="微软雅黑" panose="020B0503020204020204" pitchFamily="34" charset="-122"/>
              </a:rPr>
              <a:t>数组</a:t>
            </a:r>
          </a:p>
        </p:txBody>
      </p:sp>
    </p:spTree>
    <p:extLst>
      <p:ext uri="{BB962C8B-B14F-4D97-AF65-F5344CB8AC3E}">
        <p14:creationId xmlns:p14="http://schemas.microsoft.com/office/powerpoint/2010/main" val="161493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DB49B-ECF7-4775-A01C-29515C5E45D6}"/>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类型的基本操作</a:t>
            </a:r>
          </a:p>
        </p:txBody>
      </p:sp>
      <p:sp>
        <p:nvSpPr>
          <p:cNvPr id="3" name="内容占位符 2">
            <a:extLst>
              <a:ext uri="{FF2B5EF4-FFF2-40B4-BE49-F238E27FC236}">
                <a16:creationId xmlns:a16="http://schemas.microsoft.com/office/drawing/2014/main" id="{08D9ACAD-EC8E-464D-AE6B-C386A7B5D752}"/>
              </a:ext>
            </a:extLst>
          </p:cNvPr>
          <p:cNvSpPr>
            <a:spLocks noGrp="1"/>
          </p:cNvSpPr>
          <p:nvPr>
            <p:ph idx="4294967295"/>
          </p:nvPr>
        </p:nvSpPr>
        <p:spPr>
          <a:xfrm>
            <a:off x="282019" y="699266"/>
            <a:ext cx="10515600" cy="4639945"/>
          </a:xfrm>
        </p:spPr>
        <p:txBody>
          <a:bodyPr>
            <a:normAutofit/>
          </a:bodyPr>
          <a:lstStyle/>
          <a:p>
            <a:r>
              <a:rPr lang="en-US" altLang="zh-CN" sz="3600" b="1">
                <a:latin typeface="微软雅黑" panose="020B0503020204020204" pitchFamily="34" charset="-122"/>
                <a:ea typeface="微软雅黑" panose="020B0503020204020204" pitchFamily="34" charset="-122"/>
              </a:rPr>
              <a:t>Series</a:t>
            </a:r>
            <a:r>
              <a:rPr lang="zh-CN" altLang="en-US" sz="3600" b="1">
                <a:latin typeface="微软雅黑" panose="020B0503020204020204" pitchFamily="34" charset="-122"/>
                <a:ea typeface="微软雅黑" panose="020B0503020204020204" pitchFamily="34" charset="-122"/>
              </a:rPr>
              <a:t>类型的操作类似</a:t>
            </a:r>
            <a:r>
              <a:rPr lang="en-US" altLang="zh-CN" sz="3600" b="1">
                <a:latin typeface="微软雅黑" panose="020B0503020204020204" pitchFamily="34" charset="-122"/>
                <a:ea typeface="微软雅黑" panose="020B0503020204020204" pitchFamily="34" charset="-122"/>
              </a:rPr>
              <a:t>ndarray</a:t>
            </a:r>
            <a:r>
              <a:rPr lang="zh-CN" altLang="en-US" sz="3600" b="1">
                <a:latin typeface="微软雅黑" panose="020B0503020204020204" pitchFamily="34" charset="-122"/>
                <a:ea typeface="微软雅黑" panose="020B0503020204020204" pitchFamily="34" charset="-122"/>
              </a:rPr>
              <a:t>类型</a:t>
            </a:r>
            <a:endParaRPr lang="en-US" altLang="zh-CN" sz="3600" b="1">
              <a:latin typeface="微软雅黑" panose="020B0503020204020204" pitchFamily="34" charset="-122"/>
              <a:ea typeface="微软雅黑" panose="020B0503020204020204" pitchFamily="34" charset="-122"/>
            </a:endParaRPr>
          </a:p>
          <a:p>
            <a:pPr lvl="1"/>
            <a:r>
              <a:rPr lang="zh-CN" altLang="en-US" sz="3200" b="1">
                <a:latin typeface="微软雅黑" panose="020B0503020204020204" pitchFamily="34" charset="-122"/>
                <a:ea typeface="微软雅黑" panose="020B0503020204020204" pitchFamily="34" charset="-122"/>
              </a:rPr>
              <a:t>索引方法相同，采用</a:t>
            </a:r>
            <a:r>
              <a:rPr lang="en-US" altLang="zh-CN" sz="3200" b="1">
                <a:latin typeface="微软雅黑" panose="020B0503020204020204" pitchFamily="34" charset="-122"/>
                <a:ea typeface="微软雅黑" panose="020B0503020204020204" pitchFamily="34" charset="-122"/>
              </a:rPr>
              <a:t>[]</a:t>
            </a:r>
          </a:p>
          <a:p>
            <a:pPr lvl="1"/>
            <a:r>
              <a:rPr lang="zh-CN" altLang="en-US" sz="3200" b="1">
                <a:latin typeface="微软雅黑" panose="020B0503020204020204" pitchFamily="34" charset="-122"/>
                <a:ea typeface="微软雅黑" panose="020B0503020204020204" pitchFamily="34" charset="-122"/>
              </a:rPr>
              <a:t>可以使用自动索引进行切片</a:t>
            </a:r>
            <a:endParaRPr lang="en-US" altLang="zh-CN" sz="3200" b="1">
              <a:latin typeface="微软雅黑" panose="020B0503020204020204" pitchFamily="34" charset="-122"/>
              <a:ea typeface="微软雅黑" panose="020B0503020204020204" pitchFamily="34" charset="-122"/>
            </a:endParaRPr>
          </a:p>
          <a:p>
            <a:pPr lvl="1"/>
            <a:r>
              <a:rPr lang="zh-CN" altLang="en-US" sz="3200" b="1">
                <a:solidFill>
                  <a:srgbClr val="FF0000"/>
                </a:solidFill>
                <a:latin typeface="微软雅黑" panose="020B0503020204020204" pitchFamily="34" charset="-122"/>
                <a:ea typeface="微软雅黑" panose="020B0503020204020204" pitchFamily="34" charset="-122"/>
              </a:rPr>
              <a:t>也</a:t>
            </a:r>
            <a:r>
              <a:rPr lang="zh-CN" altLang="en-US" sz="3200" b="1">
                <a:latin typeface="微软雅黑" panose="020B0503020204020204" pitchFamily="34" charset="-122"/>
                <a:ea typeface="微软雅黑" panose="020B0503020204020204" pitchFamily="34" charset="-122"/>
              </a:rPr>
              <a:t>可以通过自定义索引的列表进行切片</a:t>
            </a:r>
            <a:endParaRPr lang="en-US" altLang="zh-CN" sz="3200" b="1">
              <a:latin typeface="微软雅黑" panose="020B0503020204020204" pitchFamily="34" charset="-122"/>
              <a:ea typeface="微软雅黑" panose="020B0503020204020204" pitchFamily="34" charset="-122"/>
            </a:endParaRPr>
          </a:p>
          <a:p>
            <a:pPr lvl="1"/>
            <a:r>
              <a:rPr lang="en-US" altLang="zh-CN" sz="3200" b="1">
                <a:solidFill>
                  <a:srgbClr val="FF0000"/>
                </a:solidFill>
                <a:latin typeface="微软雅黑" panose="020B0503020204020204" pitchFamily="34" charset="-122"/>
                <a:ea typeface="微软雅黑" panose="020B0503020204020204" pitchFamily="34" charset="-122"/>
              </a:rPr>
              <a:t>Numpy</a:t>
            </a:r>
            <a:r>
              <a:rPr lang="zh-CN" altLang="en-US" sz="3200" b="1">
                <a:solidFill>
                  <a:srgbClr val="FF0000"/>
                </a:solidFill>
                <a:latin typeface="微软雅黑" panose="020B0503020204020204" pitchFamily="34" charset="-122"/>
                <a:ea typeface="微软雅黑" panose="020B0503020204020204" pitchFamily="34" charset="-122"/>
              </a:rPr>
              <a:t>中运算和操作可用于</a:t>
            </a:r>
            <a:r>
              <a:rPr lang="en-US" altLang="zh-CN" sz="3200" b="1">
                <a:solidFill>
                  <a:srgbClr val="FF0000"/>
                </a:solidFill>
                <a:latin typeface="微软雅黑" panose="020B0503020204020204" pitchFamily="34" charset="-122"/>
                <a:ea typeface="微软雅黑" panose="020B0503020204020204" pitchFamily="34" charset="-122"/>
              </a:rPr>
              <a:t>Series</a:t>
            </a:r>
            <a:r>
              <a:rPr lang="zh-CN" altLang="en-US" sz="3200" b="1">
                <a:solidFill>
                  <a:srgbClr val="FF0000"/>
                </a:solidFill>
                <a:latin typeface="微软雅黑" panose="020B0503020204020204" pitchFamily="34" charset="-122"/>
                <a:ea typeface="微软雅黑" panose="020B0503020204020204" pitchFamily="34" charset="-122"/>
              </a:rPr>
              <a:t>类型</a:t>
            </a:r>
            <a:endParaRPr lang="en-US" altLang="zh-CN" sz="3200" b="1">
              <a:solidFill>
                <a:srgbClr val="FF0000"/>
              </a:solidFill>
              <a:latin typeface="微软雅黑" panose="020B0503020204020204" pitchFamily="34" charset="-122"/>
              <a:ea typeface="微软雅黑" panose="020B0503020204020204" pitchFamily="34" charset="-122"/>
            </a:endParaRPr>
          </a:p>
          <a:p>
            <a:pPr lvl="1"/>
            <a:endParaRPr lang="en-US" altLang="zh-CN" sz="32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187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A0837-5392-4E43-B7CF-F6D2575F1FED}"/>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引例</a:t>
            </a:r>
          </a:p>
        </p:txBody>
      </p:sp>
      <p:sp>
        <p:nvSpPr>
          <p:cNvPr id="4" name="文本框 3">
            <a:extLst>
              <a:ext uri="{FF2B5EF4-FFF2-40B4-BE49-F238E27FC236}">
                <a16:creationId xmlns:a16="http://schemas.microsoft.com/office/drawing/2014/main" id="{C18C955F-7931-4AE6-B6DD-2BF1E5270801}"/>
              </a:ext>
            </a:extLst>
          </p:cNvPr>
          <p:cNvSpPr txBox="1"/>
          <p:nvPr/>
        </p:nvSpPr>
        <p:spPr>
          <a:xfrm>
            <a:off x="885825" y="1424791"/>
            <a:ext cx="9839325" cy="3416320"/>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np</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arange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reshape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231C576-8360-4C50-A856-FEDBEB04320F}"/>
              </a:ext>
            </a:extLst>
          </p:cNvPr>
          <p:cNvSpPr txBox="1"/>
          <p:nvPr/>
        </p:nvSpPr>
        <p:spPr>
          <a:xfrm>
            <a:off x="990600" y="5173502"/>
            <a:ext cx="8972550" cy="830997"/>
          </a:xfrm>
          <a:prstGeom prst="rect">
            <a:avLst/>
          </a:prstGeom>
          <a:noFill/>
        </p:spPr>
        <p:txBody>
          <a:bodyPr wrap="square" rtlCol="0">
            <a:spAutoFit/>
          </a:bodyPr>
          <a:lstStyle/>
          <a:p>
            <a:r>
              <a:rPr lang="zh-CN" altLang="en-US" sz="2400" b="1">
                <a:solidFill>
                  <a:srgbClr val="FF0000"/>
                </a:solidFill>
                <a:latin typeface="微软雅黑" panose="020B0503020204020204" pitchFamily="34" charset="-122"/>
                <a:ea typeface="微软雅黑" panose="020B0503020204020204" pitchFamily="34" charset="-122"/>
              </a:rPr>
              <a:t>缺点：缺少对数据的描述，比如每行代表什么，每列代表什么</a:t>
            </a:r>
            <a:endParaRPr lang="en-US" altLang="zh-CN" sz="2400" b="1">
              <a:solidFill>
                <a:srgbClr val="FF0000"/>
              </a:solidFill>
              <a:latin typeface="微软雅黑" panose="020B0503020204020204" pitchFamily="34" charset="-122"/>
              <a:ea typeface="微软雅黑" panose="020B0503020204020204" pitchFamily="34" charset="-122"/>
            </a:endParaRPr>
          </a:p>
          <a:p>
            <a:r>
              <a:rPr lang="en-US" altLang="zh-CN" sz="2400" b="1">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b="1">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0732D83-7047-4965-8A8E-E3121D2822D9}"/>
              </a:ext>
            </a:extLst>
          </p:cNvPr>
          <p:cNvSpPr txBox="1"/>
          <p:nvPr/>
        </p:nvSpPr>
        <p:spPr>
          <a:xfrm>
            <a:off x="390525" y="771525"/>
            <a:ext cx="2876550" cy="461665"/>
          </a:xfrm>
          <a:prstGeom prst="rect">
            <a:avLst/>
          </a:prstGeom>
          <a:noFill/>
        </p:spPr>
        <p:txBody>
          <a:bodyPr wrap="square" rtlCol="0">
            <a:spAutoFit/>
          </a:bodyPr>
          <a:lstStyle/>
          <a:p>
            <a:r>
              <a:rPr lang="en-US" altLang="zh-CN" sz="2400" b="1"/>
              <a:t>Numpy</a:t>
            </a:r>
            <a:r>
              <a:rPr lang="zh-CN" altLang="en-US" sz="2400" b="1"/>
              <a:t>数组</a:t>
            </a:r>
          </a:p>
        </p:txBody>
      </p:sp>
    </p:spTree>
    <p:extLst>
      <p:ext uri="{BB962C8B-B14F-4D97-AF65-F5344CB8AC3E}">
        <p14:creationId xmlns:p14="http://schemas.microsoft.com/office/powerpoint/2010/main" val="133297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9D000-9D14-47C9-A640-D5ED6AC2DD9A}"/>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的基本操作</a:t>
            </a:r>
          </a:p>
        </p:txBody>
      </p:sp>
      <p:sp>
        <p:nvSpPr>
          <p:cNvPr id="7" name="文本框 6">
            <a:extLst>
              <a:ext uri="{FF2B5EF4-FFF2-40B4-BE49-F238E27FC236}">
                <a16:creationId xmlns:a16="http://schemas.microsoft.com/office/drawing/2014/main" id="{C112A3A3-3899-4279-8102-D037F282565F}"/>
              </a:ext>
            </a:extLst>
          </p:cNvPr>
          <p:cNvSpPr txBox="1"/>
          <p:nvPr/>
        </p:nvSpPr>
        <p:spPr>
          <a:xfrm>
            <a:off x="8512966" y="2416348"/>
            <a:ext cx="2828925" cy="400110"/>
          </a:xfrm>
          <a:prstGeom prst="rect">
            <a:avLst/>
          </a:prstGeom>
          <a:noFill/>
        </p:spPr>
        <p:txBody>
          <a:bodyPr wrap="square" rtlCol="0">
            <a:spAutoFit/>
          </a:bodyPr>
          <a:lstStyle/>
          <a:p>
            <a:r>
              <a:rPr lang="zh-CN" altLang="en-US" sz="2000" b="1"/>
              <a:t>自动索引一直存在</a:t>
            </a:r>
          </a:p>
        </p:txBody>
      </p:sp>
      <p:sp>
        <p:nvSpPr>
          <p:cNvPr id="9" name="文本框 8">
            <a:extLst>
              <a:ext uri="{FF2B5EF4-FFF2-40B4-BE49-F238E27FC236}">
                <a16:creationId xmlns:a16="http://schemas.microsoft.com/office/drawing/2014/main" id="{2B212B2B-EF12-4114-BD65-CCEACE90A29F}"/>
              </a:ext>
            </a:extLst>
          </p:cNvPr>
          <p:cNvSpPr txBox="1"/>
          <p:nvPr/>
        </p:nvSpPr>
        <p:spPr>
          <a:xfrm>
            <a:off x="578644" y="1077520"/>
            <a:ext cx="3188494" cy="2677656"/>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B0C7E314-57F7-4C80-BD29-82162BFCC812}"/>
              </a:ext>
            </a:extLst>
          </p:cNvPr>
          <p:cNvSpPr txBox="1"/>
          <p:nvPr/>
        </p:nvSpPr>
        <p:spPr>
          <a:xfrm>
            <a:off x="5117304" y="1292177"/>
            <a:ext cx="3550446" cy="1938992"/>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FD72D37B-31E5-48C1-99E8-646EC0B1F189}"/>
              </a:ext>
            </a:extLst>
          </p:cNvPr>
          <p:cNvCxnSpPr/>
          <p:nvPr/>
        </p:nvCxnSpPr>
        <p:spPr>
          <a:xfrm flipH="1" flipV="1">
            <a:off x="7686675" y="2019300"/>
            <a:ext cx="2305050" cy="2571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1AF58B7-76BB-4EE7-9F06-4953EAADD195}"/>
              </a:ext>
            </a:extLst>
          </p:cNvPr>
          <p:cNvCxnSpPr/>
          <p:nvPr/>
        </p:nvCxnSpPr>
        <p:spPr>
          <a:xfrm flipH="1" flipV="1">
            <a:off x="7305675" y="3114675"/>
            <a:ext cx="2466975" cy="154305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2A294D8F-C0BA-4E3A-A9FC-1BB91231CF13}"/>
              </a:ext>
            </a:extLst>
          </p:cNvPr>
          <p:cNvSpPr txBox="1"/>
          <p:nvPr/>
        </p:nvSpPr>
        <p:spPr>
          <a:xfrm>
            <a:off x="9258300" y="4743450"/>
            <a:ext cx="1743075" cy="523220"/>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标量数字</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793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9D000-9D14-47C9-A640-D5ED6AC2DD9A}"/>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的基本操作</a:t>
            </a:r>
          </a:p>
        </p:txBody>
      </p:sp>
      <p:sp>
        <p:nvSpPr>
          <p:cNvPr id="9" name="文本框 8">
            <a:extLst>
              <a:ext uri="{FF2B5EF4-FFF2-40B4-BE49-F238E27FC236}">
                <a16:creationId xmlns:a16="http://schemas.microsoft.com/office/drawing/2014/main" id="{2B212B2B-EF12-4114-BD65-CCEACE90A29F}"/>
              </a:ext>
            </a:extLst>
          </p:cNvPr>
          <p:cNvSpPr txBox="1"/>
          <p:nvPr/>
        </p:nvSpPr>
        <p:spPr>
          <a:xfrm>
            <a:off x="564356" y="1426254"/>
            <a:ext cx="3188494" cy="2677656"/>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36CB8AE4-1C74-4E82-A86B-40C0DEF435E8}"/>
              </a:ext>
            </a:extLst>
          </p:cNvPr>
          <p:cNvSpPr txBox="1"/>
          <p:nvPr/>
        </p:nvSpPr>
        <p:spPr>
          <a:xfrm>
            <a:off x="5103021" y="1426254"/>
            <a:ext cx="6672262" cy="230832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龚俊</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李易峰</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赵丽颖</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E7B51468-D14E-492A-97E0-C38DEF80F2A1}"/>
              </a:ext>
            </a:extLst>
          </p:cNvPr>
          <p:cNvCxnSpPr>
            <a:cxnSpLocks/>
          </p:cNvCxnSpPr>
          <p:nvPr/>
        </p:nvCxnSpPr>
        <p:spPr>
          <a:xfrm flipH="1" flipV="1">
            <a:off x="7572375" y="3429001"/>
            <a:ext cx="1552575" cy="1142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95863DC-98BF-4757-9A9D-316D07FA10C2}"/>
              </a:ext>
            </a:extLst>
          </p:cNvPr>
          <p:cNvSpPr txBox="1"/>
          <p:nvPr/>
        </p:nvSpPr>
        <p:spPr>
          <a:xfrm>
            <a:off x="9429749" y="4600575"/>
            <a:ext cx="2345533" cy="46166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Series</a:t>
            </a:r>
            <a:r>
              <a:rPr lang="zh-CN" altLang="en-US" sz="2400" b="1">
                <a:latin typeface="微软雅黑" panose="020B0503020204020204" pitchFamily="34" charset="-122"/>
                <a:ea typeface="微软雅黑" panose="020B0503020204020204" pitchFamily="34" charset="-122"/>
              </a:rPr>
              <a:t>类型数据</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4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2E8FE-46EE-45EB-9A40-A4AB1ADC4626}"/>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Series</a:t>
            </a:r>
            <a:r>
              <a:rPr lang="zh-CN" altLang="en-US">
                <a:latin typeface="微软雅黑" panose="020B0503020204020204" pitchFamily="34" charset="-122"/>
                <a:ea typeface="微软雅黑" panose="020B0503020204020204" pitchFamily="34" charset="-122"/>
              </a:rPr>
              <a:t>的基本操作</a:t>
            </a:r>
          </a:p>
        </p:txBody>
      </p:sp>
      <p:sp>
        <p:nvSpPr>
          <p:cNvPr id="6" name="文本框 5">
            <a:extLst>
              <a:ext uri="{FF2B5EF4-FFF2-40B4-BE49-F238E27FC236}">
                <a16:creationId xmlns:a16="http://schemas.microsoft.com/office/drawing/2014/main" id="{4C78BCCC-1A5A-4BDA-B853-1F623375568C}"/>
              </a:ext>
            </a:extLst>
          </p:cNvPr>
          <p:cNvSpPr txBox="1"/>
          <p:nvPr/>
        </p:nvSpPr>
        <p:spPr>
          <a:xfrm>
            <a:off x="238125" y="864279"/>
            <a:ext cx="3429000" cy="3108543"/>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8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8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8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8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8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FE71F5F-97FA-4819-BDD3-E224B139AF23}"/>
              </a:ext>
            </a:extLst>
          </p:cNvPr>
          <p:cNvSpPr txBox="1"/>
          <p:nvPr/>
        </p:nvSpPr>
        <p:spPr>
          <a:xfrm>
            <a:off x="4143375" y="938345"/>
            <a:ext cx="3429000" cy="230832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730E5E0-C176-4DD7-AB1C-F687DF324068}"/>
              </a:ext>
            </a:extLst>
          </p:cNvPr>
          <p:cNvSpPr txBox="1"/>
          <p:nvPr/>
        </p:nvSpPr>
        <p:spPr>
          <a:xfrm>
            <a:off x="7691438" y="938345"/>
            <a:ext cx="3833812" cy="230832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3FB3513D-AB1B-43EB-8F41-00732476F867}"/>
              </a:ext>
            </a:extLst>
          </p:cNvPr>
          <p:cNvCxnSpPr>
            <a:cxnSpLocks/>
          </p:cNvCxnSpPr>
          <p:nvPr/>
        </p:nvCxnSpPr>
        <p:spPr>
          <a:xfrm flipV="1">
            <a:off x="8181975" y="1352551"/>
            <a:ext cx="2152650" cy="2857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4FFB7E0-FB71-49D7-ABD9-FC536B8E4B0C}"/>
              </a:ext>
            </a:extLst>
          </p:cNvPr>
          <p:cNvCxnSpPr>
            <a:cxnSpLocks/>
          </p:cNvCxnSpPr>
          <p:nvPr/>
        </p:nvCxnSpPr>
        <p:spPr>
          <a:xfrm flipH="1" flipV="1">
            <a:off x="6572251" y="1333501"/>
            <a:ext cx="1119186" cy="28479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92826F5-A787-4E9D-8AEC-8210F31D3925}"/>
              </a:ext>
            </a:extLst>
          </p:cNvPr>
          <p:cNvSpPr txBox="1"/>
          <p:nvPr/>
        </p:nvSpPr>
        <p:spPr>
          <a:xfrm>
            <a:off x="6286500" y="4295775"/>
            <a:ext cx="5772150" cy="461665"/>
          </a:xfrm>
          <a:prstGeom prst="rect">
            <a:avLst/>
          </a:prstGeom>
          <a:noFill/>
        </p:spPr>
        <p:txBody>
          <a:bodyPr wrap="square" rtlCol="0">
            <a:spAutoFit/>
          </a:bodyPr>
          <a:lstStyle/>
          <a:p>
            <a:r>
              <a:rPr lang="zh-CN" altLang="en-US" sz="2400">
                <a:solidFill>
                  <a:srgbClr val="FF0000"/>
                </a:solidFill>
                <a:latin typeface="微软雅黑" panose="020B0503020204020204" pitchFamily="34" charset="-122"/>
                <a:ea typeface="微软雅黑" panose="020B0503020204020204" pitchFamily="34" charset="-122"/>
              </a:rPr>
              <a:t>注意自定义索引在切片端点上中会被包含</a:t>
            </a:r>
          </a:p>
        </p:txBody>
      </p:sp>
    </p:spTree>
    <p:extLst>
      <p:ext uri="{BB962C8B-B14F-4D97-AF65-F5344CB8AC3E}">
        <p14:creationId xmlns:p14="http://schemas.microsoft.com/office/powerpoint/2010/main" val="153241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82001-E2A2-457F-BE16-84BA7E4728E5}"/>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a:t>
            </a:r>
            <a:r>
              <a:rPr lang="en-US" altLang="zh-CN" b="1">
                <a:latin typeface="微软雅黑" panose="020B0503020204020204" pitchFamily="34" charset="-122"/>
                <a:ea typeface="微软雅黑" panose="020B0503020204020204" pitchFamily="34" charset="-122"/>
              </a:rPr>
              <a:t>name</a:t>
            </a:r>
            <a:r>
              <a:rPr lang="zh-CN" altLang="en-US" b="1">
                <a:latin typeface="微软雅黑" panose="020B0503020204020204" pitchFamily="34" charset="-122"/>
                <a:ea typeface="微软雅黑" panose="020B0503020204020204" pitchFamily="34" charset="-122"/>
              </a:rPr>
              <a:t>属性</a:t>
            </a:r>
          </a:p>
        </p:txBody>
      </p:sp>
      <p:sp>
        <p:nvSpPr>
          <p:cNvPr id="3" name="内容占位符 2">
            <a:extLst>
              <a:ext uri="{FF2B5EF4-FFF2-40B4-BE49-F238E27FC236}">
                <a16:creationId xmlns:a16="http://schemas.microsoft.com/office/drawing/2014/main" id="{1BE6CB4C-2F18-4642-BEBE-38651301D804}"/>
              </a:ext>
            </a:extLst>
          </p:cNvPr>
          <p:cNvSpPr>
            <a:spLocks noGrp="1"/>
          </p:cNvSpPr>
          <p:nvPr>
            <p:ph idx="4294967295"/>
          </p:nvPr>
        </p:nvSpPr>
        <p:spPr>
          <a:xfrm>
            <a:off x="352425" y="619125"/>
            <a:ext cx="10515600" cy="641503"/>
          </a:xfrm>
        </p:spPr>
        <p:txBody>
          <a:bodyPr>
            <a:normAutofit/>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对象和索引都可以有一个名字，存储在属性</a:t>
            </a:r>
            <a:r>
              <a:rPr lang="en-US" altLang="zh-CN" b="1">
                <a:latin typeface="微软雅黑" panose="020B0503020204020204" pitchFamily="34" charset="-122"/>
                <a:ea typeface="微软雅黑" panose="020B0503020204020204" pitchFamily="34" charset="-122"/>
              </a:rPr>
              <a:t>.name</a:t>
            </a:r>
            <a:r>
              <a:rPr lang="zh-CN" altLang="en-US" b="1">
                <a:latin typeface="微软雅黑" panose="020B0503020204020204" pitchFamily="34" charset="-122"/>
                <a:ea typeface="微软雅黑" panose="020B0503020204020204" pitchFamily="34" charset="-122"/>
              </a:rPr>
              <a:t>中</a:t>
            </a:r>
          </a:p>
        </p:txBody>
      </p:sp>
      <p:sp>
        <p:nvSpPr>
          <p:cNvPr id="5" name="文本框 4">
            <a:extLst>
              <a:ext uri="{FF2B5EF4-FFF2-40B4-BE49-F238E27FC236}">
                <a16:creationId xmlns:a16="http://schemas.microsoft.com/office/drawing/2014/main" id="{5BF96C01-225C-4829-AC42-0FD6C6021C0E}"/>
              </a:ext>
            </a:extLst>
          </p:cNvPr>
          <p:cNvSpPr txBox="1"/>
          <p:nvPr/>
        </p:nvSpPr>
        <p:spPr>
          <a:xfrm>
            <a:off x="654341" y="1350055"/>
            <a:ext cx="3775045" cy="3908762"/>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p>
          <a:p>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4E055DC5-BB89-4D1C-ABC2-30A7D93CBD34}"/>
              </a:ext>
            </a:extLst>
          </p:cNvPr>
          <p:cNvSpPr txBox="1"/>
          <p:nvPr/>
        </p:nvSpPr>
        <p:spPr>
          <a:xfrm>
            <a:off x="4845845" y="1136064"/>
            <a:ext cx="6993730" cy="4339650"/>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热点</a:t>
            </a:r>
            <a:r>
              <a:rPr lang="zh-CN" altLang="en-US"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人物排行榜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体育</a:t>
            </a:r>
            <a:r>
              <a:rPr lang="zh-CN"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明星名字</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明星名字</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热点</a:t>
            </a:r>
            <a:r>
              <a:rPr lang="zh-CN" altLang="en-US"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人物排行榜</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15D0CC85-F164-4533-B44A-099F45374EBE}"/>
              </a:ext>
            </a:extLst>
          </p:cNvPr>
          <p:cNvCxnSpPr/>
          <p:nvPr/>
        </p:nvCxnSpPr>
        <p:spPr>
          <a:xfrm flipH="1">
            <a:off x="6172200" y="2477489"/>
            <a:ext cx="2771775" cy="501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68584AF-AEFA-4C94-A42F-ECF60598D537}"/>
              </a:ext>
            </a:extLst>
          </p:cNvPr>
          <p:cNvCxnSpPr/>
          <p:nvPr/>
        </p:nvCxnSpPr>
        <p:spPr>
          <a:xfrm flipH="1">
            <a:off x="7927182" y="2664361"/>
            <a:ext cx="1162050" cy="2362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B442AB1-31D6-4F3B-8BC6-17963EB87EE4}"/>
              </a:ext>
            </a:extLst>
          </p:cNvPr>
          <p:cNvSpPr txBox="1"/>
          <p:nvPr/>
        </p:nvSpPr>
        <p:spPr>
          <a:xfrm>
            <a:off x="654341" y="4644717"/>
            <a:ext cx="3281360" cy="830997"/>
          </a:xfrm>
          <a:prstGeom prst="rect">
            <a:avLst/>
          </a:prstGeom>
          <a:noFill/>
        </p:spPr>
        <p:txBody>
          <a:bodyPr wrap="square">
            <a:spAutoFit/>
          </a:bodyPr>
          <a:lstStyle/>
          <a:p>
            <a:pPr algn="just"/>
            <a:r>
              <a:rPr lang="en-US" altLang="zh-CN" sz="2400" b="1" kern="0">
                <a:solidFill>
                  <a:srgbClr val="000000"/>
                </a:solidFill>
                <a:latin typeface="Courier New" panose="02070309020205020404" pitchFamily="49" charset="0"/>
                <a:cs typeface="Times New Roman" panose="02020603050405020304" pitchFamily="18" charset="0"/>
              </a:rPr>
              <a:t>In </a:t>
            </a:r>
            <a:r>
              <a:rPr lang="en-US" altLang="zh-CN" sz="2400" b="1" kern="0">
                <a:solidFill>
                  <a:srgbClr val="000080"/>
                </a:solidFill>
                <a:latin typeface="Courier New" panose="02070309020205020404" pitchFamily="49" charset="0"/>
                <a:cs typeface="Times New Roman" panose="02020603050405020304" pitchFamily="18" charset="0"/>
              </a:rPr>
              <a:t>[</a:t>
            </a:r>
            <a:r>
              <a:rPr lang="en-US" altLang="zh-CN" sz="2400" b="1" kern="0">
                <a:solidFill>
                  <a:srgbClr val="FF0000"/>
                </a:solidFill>
                <a:latin typeface="Courier New" panose="02070309020205020404" pitchFamily="49" charset="0"/>
                <a:cs typeface="Times New Roman" panose="02020603050405020304" pitchFamily="18" charset="0"/>
              </a:rPr>
              <a:t>46</a:t>
            </a:r>
            <a:r>
              <a:rPr lang="en-US" altLang="zh-CN" sz="2400" b="1" kern="0">
                <a:solidFill>
                  <a:srgbClr val="000080"/>
                </a:solidFill>
                <a:latin typeface="Courier New" panose="02070309020205020404" pitchFamily="49" charset="0"/>
                <a:cs typeface="Times New Roman" panose="02020603050405020304" pitchFamily="18" charset="0"/>
              </a:rPr>
              <a:t>]:</a:t>
            </a:r>
            <a:r>
              <a:rPr lang="en-US" altLang="zh-CN" sz="2400" b="1" kern="0">
                <a:solidFill>
                  <a:srgbClr val="000000"/>
                </a:solidFill>
                <a:latin typeface="Courier New" panose="02070309020205020404" pitchFamily="49" charset="0"/>
                <a:cs typeface="Times New Roman" panose="02020603050405020304" pitchFamily="18" charset="0"/>
              </a:rPr>
              <a:t> b</a:t>
            </a:r>
            <a:r>
              <a:rPr lang="en-US" altLang="zh-CN" sz="2400" b="1" kern="0">
                <a:solidFill>
                  <a:srgbClr val="000080"/>
                </a:solidFill>
                <a:latin typeface="Courier New" panose="02070309020205020404" pitchFamily="49" charset="0"/>
                <a:cs typeface="Times New Roman" panose="02020603050405020304" pitchFamily="18" charset="0"/>
              </a:rPr>
              <a:t>.</a:t>
            </a:r>
            <a:r>
              <a:rPr lang="en-US" altLang="zh-CN" sz="2400" b="1" kern="0">
                <a:solidFill>
                  <a:srgbClr val="000000"/>
                </a:solidFill>
                <a:latin typeface="Courier New" panose="02070309020205020404" pitchFamily="49" charset="0"/>
                <a:cs typeface="Times New Roman" panose="02020603050405020304" pitchFamily="18" charset="0"/>
              </a:rPr>
              <a:t>name</a:t>
            </a:r>
          </a:p>
          <a:p>
            <a:pPr algn="just"/>
            <a:r>
              <a:rPr lang="en-US" altLang="zh-CN" sz="2400" b="1" kern="0">
                <a:solidFill>
                  <a:srgbClr val="000000"/>
                </a:solidFill>
                <a:latin typeface="Courier New" panose="02070309020205020404" pitchFamily="49" charset="0"/>
                <a:cs typeface="Times New Roman" panose="02020603050405020304" pitchFamily="18" charset="0"/>
              </a:rPr>
              <a:t>#</a:t>
            </a:r>
            <a:r>
              <a:rPr lang="zh-CN" altLang="en-US" sz="2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此时没有值</a:t>
            </a:r>
            <a:endParaRPr lang="en-US" altLang="zh-CN" sz="2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31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915C5-B5A4-4083-8A12-EC5E9DDC7C53}"/>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类型的修改</a:t>
            </a:r>
          </a:p>
        </p:txBody>
      </p:sp>
      <p:sp>
        <p:nvSpPr>
          <p:cNvPr id="3" name="内容占位符 2">
            <a:extLst>
              <a:ext uri="{FF2B5EF4-FFF2-40B4-BE49-F238E27FC236}">
                <a16:creationId xmlns:a16="http://schemas.microsoft.com/office/drawing/2014/main" id="{346DDCD1-CD92-4068-AB2B-67B68D546A85}"/>
              </a:ext>
            </a:extLst>
          </p:cNvPr>
          <p:cNvSpPr>
            <a:spLocks noGrp="1"/>
          </p:cNvSpPr>
          <p:nvPr>
            <p:ph idx="4294967295"/>
          </p:nvPr>
        </p:nvSpPr>
        <p:spPr>
          <a:xfrm>
            <a:off x="285750" y="633031"/>
            <a:ext cx="10515600" cy="554990"/>
          </a:xfrm>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对象可以随时修改并即刻生效</a:t>
            </a:r>
          </a:p>
        </p:txBody>
      </p:sp>
      <p:sp>
        <p:nvSpPr>
          <p:cNvPr id="7" name="文本框 6">
            <a:extLst>
              <a:ext uri="{FF2B5EF4-FFF2-40B4-BE49-F238E27FC236}">
                <a16:creationId xmlns:a16="http://schemas.microsoft.com/office/drawing/2014/main" id="{35BFA8E7-4CBE-41CF-911A-644589896D31}"/>
              </a:ext>
            </a:extLst>
          </p:cNvPr>
          <p:cNvSpPr txBox="1"/>
          <p:nvPr/>
        </p:nvSpPr>
        <p:spPr>
          <a:xfrm>
            <a:off x="688181" y="1350054"/>
            <a:ext cx="318849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08D8235-8B7F-4836-BA7B-487093922183}"/>
              </a:ext>
            </a:extLst>
          </p:cNvPr>
          <p:cNvSpPr txBox="1"/>
          <p:nvPr/>
        </p:nvSpPr>
        <p:spPr>
          <a:xfrm>
            <a:off x="5091113" y="1204467"/>
            <a:ext cx="6653474" cy="4093428"/>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50000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莫兰特</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修改后的</a:t>
            </a:r>
            <a:r>
              <a:rPr lang="zh-CN" altLang="en-US"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热点人物排行榜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明星名字</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50000</a:t>
            </a:r>
            <a:endParaRPr lang="zh-CN" altLang="zh-CN" sz="24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詹姆斯</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4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4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修改后的</a:t>
            </a:r>
            <a:r>
              <a:rPr lang="zh-CN" altLang="en-US" sz="2000"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000"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热点人物排行榜</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54B3439-A2D5-4437-AEE7-C5C6C366BC83}"/>
              </a:ext>
            </a:extLst>
          </p:cNvPr>
          <p:cNvCxnSpPr/>
          <p:nvPr/>
        </p:nvCxnSpPr>
        <p:spPr>
          <a:xfrm flipH="1">
            <a:off x="7448550" y="2809875"/>
            <a:ext cx="1914525" cy="6191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09F3BDC-6D93-44FE-887A-27ABB663FC09}"/>
              </a:ext>
            </a:extLst>
          </p:cNvPr>
          <p:cNvCxnSpPr/>
          <p:nvPr/>
        </p:nvCxnSpPr>
        <p:spPr>
          <a:xfrm flipH="1">
            <a:off x="7448550" y="2809875"/>
            <a:ext cx="1981200" cy="16573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6F0B3B8-DDE8-41FC-847D-0F2E25115EB5}"/>
              </a:ext>
            </a:extLst>
          </p:cNvPr>
          <p:cNvCxnSpPr/>
          <p:nvPr/>
        </p:nvCxnSpPr>
        <p:spPr>
          <a:xfrm flipH="1">
            <a:off x="7953375" y="2886075"/>
            <a:ext cx="1504950" cy="19526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69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109C7-6C55-45A4-AAC3-2E0E295C889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类型的增加</a:t>
            </a:r>
          </a:p>
        </p:txBody>
      </p:sp>
      <p:sp>
        <p:nvSpPr>
          <p:cNvPr id="4" name="文本框 3">
            <a:extLst>
              <a:ext uri="{FF2B5EF4-FFF2-40B4-BE49-F238E27FC236}">
                <a16:creationId xmlns:a16="http://schemas.microsoft.com/office/drawing/2014/main" id="{D7633E57-7CAD-4FCC-9D0A-A946024C3312}"/>
              </a:ext>
            </a:extLst>
          </p:cNvPr>
          <p:cNvSpPr txBox="1"/>
          <p:nvPr/>
        </p:nvSpPr>
        <p:spPr>
          <a:xfrm>
            <a:off x="157163" y="735002"/>
            <a:ext cx="6162674" cy="2585323"/>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明星名字</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50000</a:t>
            </a:r>
            <a:endParaRPr lang="zh-CN" altLang="zh-CN" sz="20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詹姆斯</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0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0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修改后的</a:t>
            </a:r>
            <a:r>
              <a:rPr lang="zh-CN" altLang="en-US"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热点人物排行榜</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79A1F3E6-9A85-4D9B-BD31-34F8048DE3C9}"/>
              </a:ext>
            </a:extLst>
          </p:cNvPr>
          <p:cNvSpPr txBox="1"/>
          <p:nvPr/>
        </p:nvSpPr>
        <p:spPr>
          <a:xfrm>
            <a:off x="6096000" y="653319"/>
            <a:ext cx="6536726" cy="4093428"/>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布克</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11382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明星名字</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50000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20000</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2060"/>
                </a:solidFill>
                <a:effectLst/>
                <a:latin typeface="Courier New" panose="02070309020205020404" pitchFamily="49" charset="0"/>
                <a:ea typeface="宋体" panose="02010600030101010101" pitchFamily="2" charset="-122"/>
                <a:cs typeface="Courier New" panose="02070309020205020404" pitchFamily="49" charset="0"/>
              </a:rPr>
              <a:t>布克</a:t>
            </a:r>
            <a:r>
              <a:rPr lang="en-US" altLang="zh-CN" sz="20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11382</a:t>
            </a:r>
            <a:endParaRPr lang="zh-CN" altLang="zh-CN" sz="24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修改后的</a:t>
            </a:r>
            <a:r>
              <a:rPr lang="zh-CN" altLang="en-US"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体育</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热点人物排行榜</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564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5CF84-DAFF-46A3-8F25-A5E9A74BE7B3}"/>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的索引查找</a:t>
            </a:r>
          </a:p>
        </p:txBody>
      </p:sp>
      <p:sp>
        <p:nvSpPr>
          <p:cNvPr id="7" name="文本框 6">
            <a:extLst>
              <a:ext uri="{FF2B5EF4-FFF2-40B4-BE49-F238E27FC236}">
                <a16:creationId xmlns:a16="http://schemas.microsoft.com/office/drawing/2014/main" id="{9D614C1C-123D-4DAF-A251-FFE45BED2C52}"/>
              </a:ext>
            </a:extLst>
          </p:cNvPr>
          <p:cNvSpPr txBox="1"/>
          <p:nvPr/>
        </p:nvSpPr>
        <p:spPr>
          <a:xfrm>
            <a:off x="688181" y="1350054"/>
            <a:ext cx="3188494" cy="3108543"/>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p>
          <a:p>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A22D06D7-2E80-426C-996E-9C92AEF5728E}"/>
              </a:ext>
            </a:extLst>
          </p:cNvPr>
          <p:cNvSpPr txBox="1"/>
          <p:nvPr/>
        </p:nvSpPr>
        <p:spPr>
          <a:xfrm>
            <a:off x="4595813" y="911904"/>
            <a:ext cx="5986461" cy="415498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东契奇</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字母歌</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False</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字母歌</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10010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10010</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84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C147C-07C0-472B-A200-90CCABDEFF03}"/>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类型的删除</a:t>
            </a:r>
            <a:endParaRPr lang="zh-CN" altLang="en-US"/>
          </a:p>
        </p:txBody>
      </p:sp>
      <p:sp>
        <p:nvSpPr>
          <p:cNvPr id="3" name="文本框 2">
            <a:extLst>
              <a:ext uri="{FF2B5EF4-FFF2-40B4-BE49-F238E27FC236}">
                <a16:creationId xmlns:a16="http://schemas.microsoft.com/office/drawing/2014/main" id="{E1D8193E-EC64-4C9E-BF6A-73F64B640C00}"/>
              </a:ext>
            </a:extLst>
          </p:cNvPr>
          <p:cNvSpPr txBox="1"/>
          <p:nvPr/>
        </p:nvSpPr>
        <p:spPr>
          <a:xfrm>
            <a:off x="90487" y="683686"/>
            <a:ext cx="6162674" cy="3477875"/>
          </a:xfrm>
          <a:prstGeom prst="rect">
            <a:avLst/>
          </a:prstGeom>
          <a:noFill/>
        </p:spPr>
        <p:txBody>
          <a:bodyPr wrap="square">
            <a:spAutoFit/>
          </a:bodyPr>
          <a:lstStyle/>
          <a:p>
            <a:r>
              <a:rPr lang="en-US" altLang="zh-CN" sz="2000" b="1"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56</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b</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00"/>
                </a:solidFill>
                <a:latin typeface="Courier New" panose="02070309020205020404" pitchFamily="49" charset="0"/>
                <a:cs typeface="Times New Roman" panose="02020603050405020304" pitchFamily="18" charset="0"/>
              </a:rPr>
              <a:t>Out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56</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zh-CN" sz="2000" b="1" kern="0">
                <a:solidFill>
                  <a:srgbClr val="000000"/>
                </a:solidFill>
                <a:latin typeface="Courier New" panose="02070309020205020404" pitchFamily="49" charset="0"/>
                <a:cs typeface="Courier New" panose="02070309020205020404" pitchFamily="49" charset="0"/>
              </a:rPr>
              <a:t>明星名字</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库里</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50000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詹姆斯</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32169</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杜兰特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26873</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莫兰特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东契奇</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2060"/>
                </a:solidFill>
                <a:latin typeface="Courier New" panose="02070309020205020404" pitchFamily="49" charset="0"/>
                <a:cs typeface="Courier New" panose="02070309020205020404" pitchFamily="49" charset="0"/>
              </a:rPr>
              <a:t>布克</a:t>
            </a:r>
            <a:r>
              <a:rPr lang="en-US" altLang="zh-CN" sz="2000" b="1" kern="0">
                <a:solidFill>
                  <a:srgbClr val="002060"/>
                </a:solidFill>
                <a:latin typeface="Courier New" panose="02070309020205020404" pitchFamily="49" charset="0"/>
                <a:cs typeface="Times New Roman" panose="02020603050405020304" pitchFamily="18" charset="0"/>
              </a:rPr>
              <a:t>    11382</a:t>
            </a:r>
            <a:endParaRPr lang="zh-CN" altLang="zh-CN" sz="2400" b="1" kern="100">
              <a:solidFill>
                <a:srgbClr val="00206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latin typeface="Courier New" panose="02070309020205020404" pitchFamily="49" charset="0"/>
                <a:cs typeface="Times New Roman" panose="02020603050405020304" pitchFamily="18" charset="0"/>
              </a:rPr>
              <a:t>Name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r>
              <a:rPr lang="zh-CN" altLang="zh-CN" sz="2000" b="1" kern="0">
                <a:solidFill>
                  <a:srgbClr val="000000"/>
                </a:solidFill>
                <a:latin typeface="Courier New" panose="02070309020205020404" pitchFamily="49" charset="0"/>
                <a:cs typeface="Courier New" panose="02070309020205020404" pitchFamily="49" charset="0"/>
              </a:rPr>
              <a:t>修改后的</a:t>
            </a:r>
            <a:r>
              <a:rPr lang="zh-CN" altLang="en-US" sz="2000" b="1" kern="0">
                <a:solidFill>
                  <a:srgbClr val="000000"/>
                </a:solidFill>
                <a:latin typeface="Courier New" panose="02070309020205020404" pitchFamily="49" charset="0"/>
                <a:cs typeface="Courier New" panose="02070309020205020404" pitchFamily="49" charset="0"/>
              </a:rPr>
              <a:t>体育</a:t>
            </a:r>
            <a:r>
              <a:rPr lang="zh-CN" altLang="zh-CN" sz="2000" b="1" kern="0">
                <a:solidFill>
                  <a:srgbClr val="000000"/>
                </a:solidFill>
                <a:latin typeface="Courier New" panose="02070309020205020404" pitchFamily="49" charset="0"/>
                <a:cs typeface="Courier New" panose="02070309020205020404" pitchFamily="49" charset="0"/>
              </a:rPr>
              <a:t>热点人物排行榜</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p>
          <a:p>
            <a:pPr algn="just"/>
            <a:r>
              <a:rPr lang="en-US" altLang="zh-CN" sz="2000" b="1" kern="0">
                <a:solidFill>
                  <a:srgbClr val="000000"/>
                </a:solidFill>
                <a:latin typeface="Courier New" panose="02070309020205020404" pitchFamily="49" charset="0"/>
                <a:cs typeface="Times New Roman" panose="02020603050405020304" pitchFamily="18" charset="0"/>
              </a:rPr>
              <a:t>dtype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int64</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2243891-0EF3-4008-966A-8B1FE930DA8C}"/>
              </a:ext>
            </a:extLst>
          </p:cNvPr>
          <p:cNvSpPr txBox="1"/>
          <p:nvPr/>
        </p:nvSpPr>
        <p:spPr>
          <a:xfrm>
            <a:off x="6096000" y="602038"/>
            <a:ext cx="6162674" cy="461665"/>
          </a:xfrm>
          <a:prstGeom prst="rect">
            <a:avLst/>
          </a:prstGeom>
          <a:noFill/>
        </p:spPr>
        <p:txBody>
          <a:bodyPr wrap="square">
            <a:spAutoFit/>
          </a:bodyPr>
          <a:lstStyle/>
          <a:p>
            <a:r>
              <a:rPr lang="en-US" altLang="zh-CN" sz="2400">
                <a:latin typeface="Consolas" panose="020B0609020204030204" pitchFamily="49" charset="0"/>
              </a:rPr>
              <a:t>Tb = </a:t>
            </a:r>
            <a:r>
              <a:rPr lang="zh-CN" altLang="en-US" sz="2400">
                <a:latin typeface="Consolas" panose="020B0609020204030204" pitchFamily="49" charset="0"/>
              </a:rPr>
              <a:t>b.drop(“布克")</a:t>
            </a:r>
          </a:p>
        </p:txBody>
      </p:sp>
      <p:sp>
        <p:nvSpPr>
          <p:cNvPr id="6" name="文本框 5">
            <a:extLst>
              <a:ext uri="{FF2B5EF4-FFF2-40B4-BE49-F238E27FC236}">
                <a16:creationId xmlns:a16="http://schemas.microsoft.com/office/drawing/2014/main" id="{3B904C87-F2E3-4956-84B6-7E7549821DCB}"/>
              </a:ext>
            </a:extLst>
          </p:cNvPr>
          <p:cNvSpPr txBox="1"/>
          <p:nvPr/>
        </p:nvSpPr>
        <p:spPr>
          <a:xfrm>
            <a:off x="6096000" y="1175532"/>
            <a:ext cx="6162674" cy="2862322"/>
          </a:xfrm>
          <a:prstGeom prst="rect">
            <a:avLst/>
          </a:prstGeom>
          <a:noFill/>
        </p:spPr>
        <p:txBody>
          <a:bodyPr wrap="square">
            <a:spAutoFit/>
          </a:bodyPr>
          <a:lstStyle/>
          <a:p>
            <a:r>
              <a:rPr lang="en-US" altLang="zh-CN" sz="2000" b="1"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57</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Tb</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00"/>
                </a:solidFill>
                <a:latin typeface="Courier New" panose="02070309020205020404" pitchFamily="49" charset="0"/>
                <a:cs typeface="Times New Roman" panose="02020603050405020304" pitchFamily="18" charset="0"/>
              </a:rPr>
              <a:t>Out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57</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zh-CN" sz="2000" b="1" kern="0">
                <a:solidFill>
                  <a:srgbClr val="000000"/>
                </a:solidFill>
                <a:latin typeface="Courier New" panose="02070309020205020404" pitchFamily="49" charset="0"/>
                <a:cs typeface="Courier New" panose="02070309020205020404" pitchFamily="49" charset="0"/>
              </a:rPr>
              <a:t>明星名字</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库里</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50000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詹姆斯</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32169</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杜兰特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26873</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莫兰特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东契奇</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修改后的热点人物排行榜</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44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C147C-07C0-472B-A200-90CCABDEFF03}"/>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类型的删除</a:t>
            </a:r>
            <a:endParaRPr lang="zh-CN" altLang="en-US"/>
          </a:p>
        </p:txBody>
      </p:sp>
      <p:sp>
        <p:nvSpPr>
          <p:cNvPr id="3" name="文本框 2">
            <a:extLst>
              <a:ext uri="{FF2B5EF4-FFF2-40B4-BE49-F238E27FC236}">
                <a16:creationId xmlns:a16="http://schemas.microsoft.com/office/drawing/2014/main" id="{E1D8193E-EC64-4C9E-BF6A-73F64B640C00}"/>
              </a:ext>
            </a:extLst>
          </p:cNvPr>
          <p:cNvSpPr txBox="1"/>
          <p:nvPr/>
        </p:nvSpPr>
        <p:spPr>
          <a:xfrm>
            <a:off x="109537" y="792152"/>
            <a:ext cx="6162674" cy="3477875"/>
          </a:xfrm>
          <a:prstGeom prst="rect">
            <a:avLst/>
          </a:prstGeom>
          <a:noFill/>
        </p:spPr>
        <p:txBody>
          <a:bodyPr wrap="square">
            <a:spAutoFit/>
          </a:bodyPr>
          <a:lstStyle/>
          <a:p>
            <a:r>
              <a:rPr lang="en-US" altLang="zh-CN" sz="2000" b="1"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56</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b</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00"/>
                </a:solidFill>
                <a:latin typeface="Courier New" panose="02070309020205020404" pitchFamily="49" charset="0"/>
                <a:cs typeface="Times New Roman" panose="02020603050405020304" pitchFamily="18" charset="0"/>
              </a:rPr>
              <a:t>Out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FF0000"/>
                </a:solidFill>
                <a:latin typeface="Courier New" panose="02070309020205020404" pitchFamily="49" charset="0"/>
                <a:cs typeface="Times New Roman" panose="02020603050405020304" pitchFamily="18" charset="0"/>
              </a:rPr>
              <a:t>56</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zh-CN" sz="2000" b="1" kern="0">
                <a:solidFill>
                  <a:srgbClr val="000000"/>
                </a:solidFill>
                <a:latin typeface="Courier New" panose="02070309020205020404" pitchFamily="49" charset="0"/>
                <a:cs typeface="Courier New" panose="02070309020205020404" pitchFamily="49" charset="0"/>
              </a:rPr>
              <a:t>明星名字</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库里</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50000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詹姆斯</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32169</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杜兰特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26873</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莫兰特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东契奇</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2060"/>
                </a:solidFill>
                <a:latin typeface="Courier New" panose="02070309020205020404" pitchFamily="49" charset="0"/>
                <a:cs typeface="Courier New" panose="02070309020205020404" pitchFamily="49" charset="0"/>
              </a:rPr>
              <a:t>布克</a:t>
            </a:r>
            <a:r>
              <a:rPr lang="en-US" altLang="zh-CN" sz="2000" b="1" kern="0">
                <a:solidFill>
                  <a:srgbClr val="002060"/>
                </a:solidFill>
                <a:latin typeface="Courier New" panose="02070309020205020404" pitchFamily="49" charset="0"/>
                <a:cs typeface="Times New Roman" panose="02020603050405020304" pitchFamily="18" charset="0"/>
              </a:rPr>
              <a:t>    11382</a:t>
            </a:r>
            <a:endParaRPr lang="zh-CN" altLang="zh-CN" sz="2400" b="1" kern="100">
              <a:solidFill>
                <a:srgbClr val="00206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latin typeface="Courier New" panose="02070309020205020404" pitchFamily="49" charset="0"/>
                <a:cs typeface="Times New Roman" panose="02020603050405020304" pitchFamily="18" charset="0"/>
              </a:rPr>
              <a:t>Name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r>
              <a:rPr lang="zh-CN" altLang="zh-CN" sz="2000" b="1" kern="0">
                <a:solidFill>
                  <a:srgbClr val="000000"/>
                </a:solidFill>
                <a:latin typeface="Courier New" panose="02070309020205020404" pitchFamily="49" charset="0"/>
                <a:cs typeface="Courier New" panose="02070309020205020404" pitchFamily="49" charset="0"/>
              </a:rPr>
              <a:t>修改后的</a:t>
            </a:r>
            <a:r>
              <a:rPr lang="zh-CN" altLang="en-US" sz="2000" b="1" kern="0">
                <a:solidFill>
                  <a:srgbClr val="000000"/>
                </a:solidFill>
                <a:latin typeface="Courier New" panose="02070309020205020404" pitchFamily="49" charset="0"/>
                <a:cs typeface="Courier New" panose="02070309020205020404" pitchFamily="49" charset="0"/>
              </a:rPr>
              <a:t>体育</a:t>
            </a:r>
            <a:r>
              <a:rPr lang="zh-CN" altLang="zh-CN" sz="2000" b="1" kern="0">
                <a:solidFill>
                  <a:srgbClr val="000000"/>
                </a:solidFill>
                <a:latin typeface="Courier New" panose="02070309020205020404" pitchFamily="49" charset="0"/>
                <a:cs typeface="Courier New" panose="02070309020205020404" pitchFamily="49" charset="0"/>
              </a:rPr>
              <a:t>热点人物排行榜</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a:t>
            </a:r>
          </a:p>
          <a:p>
            <a:pPr algn="just"/>
            <a:r>
              <a:rPr lang="en-US" altLang="zh-CN" sz="2000" b="1" kern="0">
                <a:solidFill>
                  <a:srgbClr val="000000"/>
                </a:solidFill>
                <a:latin typeface="Courier New" panose="02070309020205020404" pitchFamily="49" charset="0"/>
                <a:cs typeface="Times New Roman" panose="02020603050405020304" pitchFamily="18" charset="0"/>
              </a:rPr>
              <a:t>dtype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b="1" kern="0">
                <a:solidFill>
                  <a:srgbClr val="000000"/>
                </a:solidFill>
                <a:latin typeface="Courier New" panose="02070309020205020404" pitchFamily="49" charset="0"/>
                <a:cs typeface="Times New Roman" panose="02020603050405020304" pitchFamily="18" charset="0"/>
              </a:rPr>
              <a:t> int64</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2243891-0EF3-4008-966A-8B1FE930DA8C}"/>
              </a:ext>
            </a:extLst>
          </p:cNvPr>
          <p:cNvSpPr txBox="1"/>
          <p:nvPr/>
        </p:nvSpPr>
        <p:spPr>
          <a:xfrm>
            <a:off x="5442137" y="717441"/>
            <a:ext cx="6162674" cy="461665"/>
          </a:xfrm>
          <a:prstGeom prst="rect">
            <a:avLst/>
          </a:prstGeom>
          <a:noFill/>
        </p:spPr>
        <p:txBody>
          <a:bodyPr wrap="square">
            <a:spAutoFit/>
          </a:bodyPr>
          <a:lstStyle/>
          <a:p>
            <a:r>
              <a:rPr lang="zh-CN" altLang="en-US" sz="2400">
                <a:latin typeface="Consolas" panose="020B0609020204030204" pitchFamily="49" charset="0"/>
              </a:rPr>
              <a:t>b.drop("布克" </a:t>
            </a:r>
            <a:r>
              <a:rPr lang="en-US" altLang="zh-CN" sz="2400">
                <a:latin typeface="Consolas" panose="020B0609020204030204" pitchFamily="49" charset="0"/>
              </a:rPr>
              <a:t>,inplace=True</a:t>
            </a:r>
            <a:r>
              <a:rPr lang="zh-CN" altLang="en-US" sz="2400">
                <a:latin typeface="Consolas" panose="020B0609020204030204" pitchFamily="49" charset="0"/>
              </a:rPr>
              <a:t>)</a:t>
            </a:r>
          </a:p>
        </p:txBody>
      </p:sp>
      <p:sp>
        <p:nvSpPr>
          <p:cNvPr id="6" name="文本框 5">
            <a:extLst>
              <a:ext uri="{FF2B5EF4-FFF2-40B4-BE49-F238E27FC236}">
                <a16:creationId xmlns:a16="http://schemas.microsoft.com/office/drawing/2014/main" id="{3B904C87-F2E3-4956-84B6-7E7549821DCB}"/>
              </a:ext>
            </a:extLst>
          </p:cNvPr>
          <p:cNvSpPr txBox="1"/>
          <p:nvPr/>
        </p:nvSpPr>
        <p:spPr>
          <a:xfrm>
            <a:off x="5442137" y="1392463"/>
            <a:ext cx="6162674" cy="3170099"/>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明星名字</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库里</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50000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詹姆斯</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32169</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杜兰特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26873</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莫兰特</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r>
              <a:rPr lang="zh-CN" altLang="en-US" sz="2000" b="1" kern="0">
                <a:solidFill>
                  <a:srgbClr val="000000"/>
                </a:solidFill>
                <a:latin typeface="Courier New" panose="02070309020205020404" pitchFamily="49" charset="0"/>
                <a:cs typeface="Courier New" panose="02070309020205020404" pitchFamily="49" charset="0"/>
              </a:rPr>
              <a:t>东契奇</a:t>
            </a:r>
            <a:r>
              <a:rPr lang="en-US" altLang="zh-CN" sz="2000" b="1"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FF0000"/>
                </a:solidFill>
                <a:latin typeface="Courier New" panose="02070309020205020404" pitchFamily="49" charset="0"/>
                <a:cs typeface="Times New Roman" panose="02020603050405020304" pitchFamily="18" charset="0"/>
              </a:rPr>
              <a:t>20000</a:t>
            </a:r>
            <a:endParaRPr lang="zh-CN" altLang="zh-CN" sz="2400"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修改后的</a:t>
            </a:r>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体育</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热点人物排行榜</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458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1CEA4-9BB6-41D9-B641-2B2AB172ADA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的算术运算</a:t>
            </a:r>
          </a:p>
        </p:txBody>
      </p:sp>
      <p:pic>
        <p:nvPicPr>
          <p:cNvPr id="4" name="图片 3">
            <a:extLst>
              <a:ext uri="{FF2B5EF4-FFF2-40B4-BE49-F238E27FC236}">
                <a16:creationId xmlns:a16="http://schemas.microsoft.com/office/drawing/2014/main" id="{D1B2372C-F146-452C-8973-71A4D3971BAB}"/>
              </a:ext>
            </a:extLst>
          </p:cNvPr>
          <p:cNvPicPr>
            <a:picLocks noChangeAspect="1"/>
          </p:cNvPicPr>
          <p:nvPr/>
        </p:nvPicPr>
        <p:blipFill>
          <a:blip r:embed="rId2"/>
          <a:stretch>
            <a:fillRect/>
          </a:stretch>
        </p:blipFill>
        <p:spPr>
          <a:xfrm>
            <a:off x="193544" y="854018"/>
            <a:ext cx="6418156" cy="2765482"/>
          </a:xfrm>
          <a:prstGeom prst="rect">
            <a:avLst/>
          </a:prstGeom>
        </p:spPr>
      </p:pic>
      <p:pic>
        <p:nvPicPr>
          <p:cNvPr id="6" name="图片 5">
            <a:extLst>
              <a:ext uri="{FF2B5EF4-FFF2-40B4-BE49-F238E27FC236}">
                <a16:creationId xmlns:a16="http://schemas.microsoft.com/office/drawing/2014/main" id="{94FFDADB-A765-4BF0-98B3-2BF007D760FA}"/>
              </a:ext>
            </a:extLst>
          </p:cNvPr>
          <p:cNvPicPr>
            <a:picLocks noChangeAspect="1"/>
          </p:cNvPicPr>
          <p:nvPr/>
        </p:nvPicPr>
        <p:blipFill>
          <a:blip r:embed="rId3"/>
          <a:stretch>
            <a:fillRect/>
          </a:stretch>
        </p:blipFill>
        <p:spPr>
          <a:xfrm>
            <a:off x="8029526" y="758768"/>
            <a:ext cx="3771949" cy="3492546"/>
          </a:xfrm>
          <a:prstGeom prst="rect">
            <a:avLst/>
          </a:prstGeom>
        </p:spPr>
      </p:pic>
    </p:spTree>
    <p:extLst>
      <p:ext uri="{BB962C8B-B14F-4D97-AF65-F5344CB8AC3E}">
        <p14:creationId xmlns:p14="http://schemas.microsoft.com/office/powerpoint/2010/main" val="253718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C8C3D-AD84-4C95-A6BE-7036AD2CB68A}"/>
              </a:ext>
            </a:extLst>
          </p:cNvPr>
          <p:cNvSpPr>
            <a:spLocks noGrp="1"/>
          </p:cNvSpPr>
          <p:nvPr>
            <p:ph type="title"/>
          </p:nvPr>
        </p:nvSpPr>
        <p:spPr/>
        <p:txBody>
          <a:bodyPr/>
          <a:lstStyle/>
          <a:p>
            <a:r>
              <a:rPr lang="zh-CN" altLang="en-US"/>
              <a:t>用数据来描述对象</a:t>
            </a:r>
          </a:p>
        </p:txBody>
      </p:sp>
      <p:sp>
        <p:nvSpPr>
          <p:cNvPr id="3" name="内容占位符 2">
            <a:extLst>
              <a:ext uri="{FF2B5EF4-FFF2-40B4-BE49-F238E27FC236}">
                <a16:creationId xmlns:a16="http://schemas.microsoft.com/office/drawing/2014/main" id="{0E063B21-A094-4B6A-A34C-4981AF23AED8}"/>
              </a:ext>
            </a:extLst>
          </p:cNvPr>
          <p:cNvSpPr>
            <a:spLocks noGrp="1"/>
          </p:cNvSpPr>
          <p:nvPr>
            <p:ph idx="1"/>
          </p:nvPr>
        </p:nvSpPr>
        <p:spPr/>
        <p:txBody>
          <a:bodyPr>
            <a:normAutofit/>
          </a:bodyPr>
          <a:lstStyle/>
          <a:p>
            <a:r>
              <a:rPr lang="zh-CN" altLang="en-US" sz="2800"/>
              <a:t>如何用数据来量化描述一个对象？</a:t>
            </a:r>
            <a:endParaRPr lang="en-US" altLang="zh-CN" sz="2800"/>
          </a:p>
          <a:p>
            <a:r>
              <a:rPr lang="zh-CN" altLang="en-US" sz="2800"/>
              <a:t>确定数据的属性</a:t>
            </a:r>
            <a:endParaRPr lang="en-US" altLang="zh-CN" sz="2800"/>
          </a:p>
          <a:p>
            <a:pPr lvl="1"/>
            <a:r>
              <a:rPr lang="zh-CN" altLang="en-US" sz="2800"/>
              <a:t>明星 </a:t>
            </a:r>
            <a:r>
              <a:rPr lang="en-US" altLang="zh-CN" sz="2800"/>
              <a:t>&lt;</a:t>
            </a:r>
            <a:r>
              <a:rPr lang="zh-CN" altLang="en-US" sz="2800"/>
              <a:t>姓名、身高、体重</a:t>
            </a:r>
            <a:r>
              <a:rPr lang="en-US" altLang="zh-CN" sz="2800"/>
              <a:t>&gt;</a:t>
            </a:r>
          </a:p>
          <a:p>
            <a:pPr lvl="1"/>
            <a:r>
              <a:rPr lang="zh-CN" altLang="en-US" sz="2800"/>
              <a:t>明星 </a:t>
            </a:r>
            <a:r>
              <a:rPr lang="en-US" altLang="zh-CN" sz="2800"/>
              <a:t>&lt;</a:t>
            </a:r>
            <a:r>
              <a:rPr lang="zh-CN" altLang="en-US" sz="2800"/>
              <a:t>姓名、年龄、性别、票房</a:t>
            </a:r>
            <a:r>
              <a:rPr lang="en-US" altLang="zh-CN" sz="2800"/>
              <a:t>&gt;</a:t>
            </a:r>
          </a:p>
          <a:p>
            <a:r>
              <a:rPr lang="zh-CN" altLang="en-US" sz="2800"/>
              <a:t>确定了属性集合后，对每个属性都赋值，就产生了一个数据</a:t>
            </a:r>
            <a:endParaRPr lang="en-US" altLang="zh-CN" sz="2800"/>
          </a:p>
          <a:p>
            <a:pPr marL="0" indent="0">
              <a:buNone/>
            </a:pPr>
            <a:r>
              <a:rPr lang="en-US" altLang="zh-CN" sz="2800"/>
              <a:t>     &lt;</a:t>
            </a:r>
            <a:r>
              <a:rPr lang="zh-CN" altLang="en-US" sz="2800"/>
              <a:t>张春越、</a:t>
            </a:r>
            <a:r>
              <a:rPr lang="en-US" altLang="zh-CN" sz="2800"/>
              <a:t>175cm</a:t>
            </a:r>
            <a:r>
              <a:rPr lang="zh-CN" altLang="en-US" sz="2800"/>
              <a:t>、</a:t>
            </a:r>
            <a:r>
              <a:rPr lang="en-US" altLang="zh-CN" sz="2800"/>
              <a:t>70KG&gt;</a:t>
            </a:r>
          </a:p>
          <a:p>
            <a:r>
              <a:rPr lang="zh-CN" altLang="en-US" sz="2800"/>
              <a:t>属性的数量就叫做数据的</a:t>
            </a:r>
            <a:r>
              <a:rPr lang="zh-CN" altLang="en-US" sz="2800">
                <a:solidFill>
                  <a:srgbClr val="FF0000"/>
                </a:solidFill>
              </a:rPr>
              <a:t>特征维度</a:t>
            </a:r>
            <a:endParaRPr lang="en-US" altLang="zh-CN" sz="2800">
              <a:solidFill>
                <a:srgbClr val="FF0000"/>
              </a:solidFill>
            </a:endParaRPr>
          </a:p>
        </p:txBody>
      </p:sp>
      <p:sp>
        <p:nvSpPr>
          <p:cNvPr id="4" name="灯片编号占位符 3">
            <a:extLst>
              <a:ext uri="{FF2B5EF4-FFF2-40B4-BE49-F238E27FC236}">
                <a16:creationId xmlns:a16="http://schemas.microsoft.com/office/drawing/2014/main" id="{22F511D2-6500-465A-BA1F-7ADEB6679EE1}"/>
              </a:ext>
            </a:extLst>
          </p:cNvPr>
          <p:cNvSpPr>
            <a:spLocks noGrp="1"/>
          </p:cNvSpPr>
          <p:nvPr>
            <p:ph type="sldNum" sz="quarter" idx="12"/>
          </p:nvPr>
        </p:nvSpPr>
        <p:spPr/>
        <p:txBody>
          <a:bodyPr/>
          <a:lstStyle/>
          <a:p>
            <a:fld id="{39603FB5-5DE6-44EA-8526-30B6B876200F}" type="slidenum">
              <a:rPr lang="zh-CN" altLang="en-US" smtClean="0"/>
              <a:pPr/>
              <a:t>4</a:t>
            </a:fld>
            <a:endParaRPr lang="zh-CN" altLang="en-US"/>
          </a:p>
        </p:txBody>
      </p:sp>
    </p:spTree>
    <p:extLst>
      <p:ext uri="{BB962C8B-B14F-4D97-AF65-F5344CB8AC3E}">
        <p14:creationId xmlns:p14="http://schemas.microsoft.com/office/powerpoint/2010/main" val="217987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1CEA4-9BB6-41D9-B641-2B2AB172ADA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的算术运算</a:t>
            </a:r>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注意索引的处理</a:t>
            </a:r>
          </a:p>
        </p:txBody>
      </p:sp>
      <p:pic>
        <p:nvPicPr>
          <p:cNvPr id="4" name="图片 3">
            <a:extLst>
              <a:ext uri="{FF2B5EF4-FFF2-40B4-BE49-F238E27FC236}">
                <a16:creationId xmlns:a16="http://schemas.microsoft.com/office/drawing/2014/main" id="{D1B2372C-F146-452C-8973-71A4D3971BAB}"/>
              </a:ext>
            </a:extLst>
          </p:cNvPr>
          <p:cNvPicPr>
            <a:picLocks noChangeAspect="1"/>
          </p:cNvPicPr>
          <p:nvPr/>
        </p:nvPicPr>
        <p:blipFill>
          <a:blip r:embed="rId2"/>
          <a:stretch>
            <a:fillRect/>
          </a:stretch>
        </p:blipFill>
        <p:spPr>
          <a:xfrm>
            <a:off x="155444" y="663518"/>
            <a:ext cx="5180236" cy="2232082"/>
          </a:xfrm>
          <a:prstGeom prst="rect">
            <a:avLst/>
          </a:prstGeom>
        </p:spPr>
      </p:pic>
      <p:pic>
        <p:nvPicPr>
          <p:cNvPr id="5" name="图片 4">
            <a:extLst>
              <a:ext uri="{FF2B5EF4-FFF2-40B4-BE49-F238E27FC236}">
                <a16:creationId xmlns:a16="http://schemas.microsoft.com/office/drawing/2014/main" id="{E7A21A4D-8914-4822-AEBC-830C2113F5E6}"/>
              </a:ext>
            </a:extLst>
          </p:cNvPr>
          <p:cNvPicPr>
            <a:picLocks noChangeAspect="1"/>
          </p:cNvPicPr>
          <p:nvPr/>
        </p:nvPicPr>
        <p:blipFill>
          <a:blip r:embed="rId3"/>
          <a:stretch>
            <a:fillRect/>
          </a:stretch>
        </p:blipFill>
        <p:spPr>
          <a:xfrm>
            <a:off x="6162675" y="663518"/>
            <a:ext cx="5634005" cy="2346382"/>
          </a:xfrm>
          <a:prstGeom prst="rect">
            <a:avLst/>
          </a:prstGeom>
        </p:spPr>
      </p:pic>
      <p:pic>
        <p:nvPicPr>
          <p:cNvPr id="8" name="图片 7">
            <a:extLst>
              <a:ext uri="{FF2B5EF4-FFF2-40B4-BE49-F238E27FC236}">
                <a16:creationId xmlns:a16="http://schemas.microsoft.com/office/drawing/2014/main" id="{C1D5889B-E14D-4F60-B6BF-BE4D503EF2C1}"/>
              </a:ext>
            </a:extLst>
          </p:cNvPr>
          <p:cNvPicPr>
            <a:picLocks noChangeAspect="1"/>
          </p:cNvPicPr>
          <p:nvPr/>
        </p:nvPicPr>
        <p:blipFill>
          <a:blip r:embed="rId4"/>
          <a:stretch>
            <a:fillRect/>
          </a:stretch>
        </p:blipFill>
        <p:spPr>
          <a:xfrm>
            <a:off x="2357484" y="3103957"/>
            <a:ext cx="2978196" cy="3261333"/>
          </a:xfrm>
          <a:prstGeom prst="rect">
            <a:avLst/>
          </a:prstGeom>
        </p:spPr>
      </p:pic>
      <p:cxnSp>
        <p:nvCxnSpPr>
          <p:cNvPr id="10" name="直接箭头连接符 9">
            <a:extLst>
              <a:ext uri="{FF2B5EF4-FFF2-40B4-BE49-F238E27FC236}">
                <a16:creationId xmlns:a16="http://schemas.microsoft.com/office/drawing/2014/main" id="{2D832DDD-903B-42C4-A4DF-4141B104543D}"/>
              </a:ext>
            </a:extLst>
          </p:cNvPr>
          <p:cNvCxnSpPr/>
          <p:nvPr/>
        </p:nvCxnSpPr>
        <p:spPr>
          <a:xfrm flipH="1">
            <a:off x="3752850" y="4095750"/>
            <a:ext cx="27336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DC9CAC2-8C6F-4B62-B130-9FE3D16AB58E}"/>
              </a:ext>
            </a:extLst>
          </p:cNvPr>
          <p:cNvCxnSpPr/>
          <p:nvPr/>
        </p:nvCxnSpPr>
        <p:spPr>
          <a:xfrm flipH="1">
            <a:off x="3786187" y="5705475"/>
            <a:ext cx="27336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879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174AF-C180-41F2-A7C1-FFC63B5DD30B}"/>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a:t>
            </a:r>
          </a:p>
        </p:txBody>
      </p:sp>
      <p:sp>
        <p:nvSpPr>
          <p:cNvPr id="6" name="文本框 5">
            <a:extLst>
              <a:ext uri="{FF2B5EF4-FFF2-40B4-BE49-F238E27FC236}">
                <a16:creationId xmlns:a16="http://schemas.microsoft.com/office/drawing/2014/main" id="{A9795D05-4D79-423F-BC3F-1BB981F464D2}"/>
              </a:ext>
            </a:extLst>
          </p:cNvPr>
          <p:cNvSpPr txBox="1"/>
          <p:nvPr/>
        </p:nvSpPr>
        <p:spPr>
          <a:xfrm>
            <a:off x="314325" y="876597"/>
            <a:ext cx="11068050" cy="3293209"/>
          </a:xfrm>
          <a:prstGeom prst="rect">
            <a:avLst/>
          </a:prstGeom>
          <a:noFill/>
        </p:spPr>
        <p:txBody>
          <a:bodyPr wrap="square">
            <a:spAutoFit/>
          </a:bodyPr>
          <a:lstStyle/>
          <a:p>
            <a:r>
              <a:rPr lang="zh-CN" altLang="en-US" sz="4800" b="1">
                <a:solidFill>
                  <a:srgbClr val="FF0000"/>
                </a:solidFill>
                <a:latin typeface="微软雅黑" panose="020B0503020204020204" pitchFamily="34" charset="-122"/>
                <a:ea typeface="微软雅黑" panose="020B0503020204020204" pitchFamily="34" charset="-122"/>
              </a:rPr>
              <a:t>中位数</a:t>
            </a:r>
            <a:r>
              <a:rPr lang="zh-CN" altLang="en-US" sz="48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又称中点数，中值。中位数是按顺序排列的一组数据中居于中间位置的数，即在这组数据中，有一半的数据比它大，有一半的数据比它小</a:t>
            </a:r>
            <a:endParaRPr lang="en-US" altLang="zh-CN" sz="3200" b="1">
              <a:latin typeface="微软雅黑" panose="020B0503020204020204" pitchFamily="34" charset="-122"/>
              <a:ea typeface="微软雅黑" panose="020B0503020204020204" pitchFamily="34" charset="-122"/>
            </a:endParaRPr>
          </a:p>
          <a:p>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奇数个数的</a:t>
            </a:r>
            <a:r>
              <a:rPr lang="zh-CN" altLang="en-US" sz="3200" b="1">
                <a:solidFill>
                  <a:srgbClr val="FF0000"/>
                </a:solidFill>
                <a:latin typeface="微软雅黑" panose="020B0503020204020204" pitchFamily="34" charset="-122"/>
                <a:ea typeface="微软雅黑" panose="020B0503020204020204" pitchFamily="34" charset="-122"/>
              </a:rPr>
              <a:t>有序</a:t>
            </a:r>
            <a:r>
              <a:rPr lang="zh-CN" altLang="en-US" sz="3200" b="1">
                <a:latin typeface="微软雅黑" panose="020B0503020204020204" pitchFamily="34" charset="-122"/>
                <a:ea typeface="微软雅黑" panose="020B0503020204020204" pitchFamily="34" charset="-122"/>
              </a:rPr>
              <a:t>序列：中位数为中间的数</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偶数个数的</a:t>
            </a:r>
            <a:r>
              <a:rPr lang="zh-CN" altLang="en-US" sz="3200" b="1">
                <a:solidFill>
                  <a:srgbClr val="FF0000"/>
                </a:solidFill>
                <a:latin typeface="微软雅黑" panose="020B0503020204020204" pitchFamily="34" charset="-122"/>
                <a:ea typeface="微软雅黑" panose="020B0503020204020204" pitchFamily="34" charset="-122"/>
              </a:rPr>
              <a:t>有序</a:t>
            </a:r>
            <a:r>
              <a:rPr lang="zh-CN" altLang="en-US" sz="3200" b="1">
                <a:latin typeface="微软雅黑" panose="020B0503020204020204" pitchFamily="34" charset="-122"/>
                <a:ea typeface="微软雅黑" panose="020B0503020204020204" pitchFamily="34" charset="-122"/>
              </a:rPr>
              <a:t>序列：中位数为中间两个数平均值</a:t>
            </a:r>
          </a:p>
        </p:txBody>
      </p:sp>
    </p:spTree>
    <p:extLst>
      <p:ext uri="{BB962C8B-B14F-4D97-AF65-F5344CB8AC3E}">
        <p14:creationId xmlns:p14="http://schemas.microsoft.com/office/powerpoint/2010/main" val="40696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174AF-C180-41F2-A7C1-FFC63B5DD30B}"/>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a:t>
            </a:r>
          </a:p>
        </p:txBody>
      </p:sp>
      <p:sp>
        <p:nvSpPr>
          <p:cNvPr id="6" name="文本框 5">
            <a:extLst>
              <a:ext uri="{FF2B5EF4-FFF2-40B4-BE49-F238E27FC236}">
                <a16:creationId xmlns:a16="http://schemas.microsoft.com/office/drawing/2014/main" id="{A9795D05-4D79-423F-BC3F-1BB981F464D2}"/>
              </a:ext>
            </a:extLst>
          </p:cNvPr>
          <p:cNvSpPr txBox="1"/>
          <p:nvPr/>
        </p:nvSpPr>
        <p:spPr>
          <a:xfrm>
            <a:off x="323850" y="724197"/>
            <a:ext cx="11068050" cy="1077218"/>
          </a:xfrm>
          <a:prstGeom prst="rect">
            <a:avLst/>
          </a:prstGeom>
          <a:noFill/>
        </p:spPr>
        <p:txBody>
          <a:bodyPr wrap="square">
            <a:spAutoFit/>
          </a:bodyPr>
          <a:lstStyle/>
          <a:p>
            <a:r>
              <a:rPr lang="zh-CN" altLang="en-US" sz="3200" b="1">
                <a:latin typeface="微软雅黑" panose="020B0503020204020204" pitchFamily="34" charset="-122"/>
                <a:ea typeface="微软雅黑" panose="020B0503020204020204" pitchFamily="34" charset="-122"/>
              </a:rPr>
              <a:t>奇数个数的有序序列：中位数为中间的数</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偶数个数的有序序列：中位数为中间两个数平均值</a:t>
            </a:r>
          </a:p>
        </p:txBody>
      </p:sp>
      <p:sp>
        <p:nvSpPr>
          <p:cNvPr id="5" name="文本框 4">
            <a:extLst>
              <a:ext uri="{FF2B5EF4-FFF2-40B4-BE49-F238E27FC236}">
                <a16:creationId xmlns:a16="http://schemas.microsoft.com/office/drawing/2014/main" id="{C6128FE9-95BB-4D42-9EEE-87F93737D086}"/>
              </a:ext>
            </a:extLst>
          </p:cNvPr>
          <p:cNvSpPr txBox="1"/>
          <p:nvPr/>
        </p:nvSpPr>
        <p:spPr>
          <a:xfrm>
            <a:off x="1014412" y="2196584"/>
            <a:ext cx="8929687" cy="954107"/>
          </a:xfrm>
          <a:prstGeom prst="rect">
            <a:avLst/>
          </a:prstGeom>
          <a:noFill/>
        </p:spPr>
        <p:txBody>
          <a:bodyPr wrap="square">
            <a:spAutoFit/>
          </a:bodyPr>
          <a:lstStyle/>
          <a:p>
            <a:r>
              <a:rPr lang="zh-CN" altLang="en-US" sz="2800" b="1">
                <a:latin typeface="微软雅黑" panose="020B0503020204020204" pitchFamily="34" charset="-122"/>
                <a:ea typeface="微软雅黑" panose="020B0503020204020204" pitchFamily="34" charset="-122"/>
              </a:rPr>
              <a:t>课堂练习：23、29、20、32、23、21、33、25</a:t>
            </a:r>
            <a:endParaRPr lang="en-US" altLang="zh-CN" sz="2800" b="1">
              <a:latin typeface="微软雅黑" panose="020B0503020204020204" pitchFamily="34" charset="-122"/>
              <a:ea typeface="微软雅黑" panose="020B0503020204020204" pitchFamily="34" charset="-122"/>
            </a:endParaRPr>
          </a:p>
          <a:p>
            <a:r>
              <a:rPr lang="zh-CN" altLang="en-US" sz="2800" b="1">
                <a:latin typeface="微软雅黑" panose="020B0503020204020204" pitchFamily="34" charset="-122"/>
                <a:ea typeface="微软雅黑" panose="020B0503020204020204" pitchFamily="34" charset="-122"/>
              </a:rPr>
              <a:t>中位数为</a:t>
            </a:r>
            <a:r>
              <a:rPr lang="en-US" altLang="zh-CN" sz="2800" b="1">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81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D1280-67A5-4783-9520-BB2EA9ABF640}"/>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中位数和平均值</a:t>
            </a:r>
          </a:p>
        </p:txBody>
      </p:sp>
      <p:sp>
        <p:nvSpPr>
          <p:cNvPr id="3" name="文本框 2">
            <a:extLst>
              <a:ext uri="{FF2B5EF4-FFF2-40B4-BE49-F238E27FC236}">
                <a16:creationId xmlns:a16="http://schemas.microsoft.com/office/drawing/2014/main" id="{550A8F23-3D3F-4801-B690-C9AF528C357E}"/>
              </a:ext>
            </a:extLst>
          </p:cNvPr>
          <p:cNvSpPr txBox="1"/>
          <p:nvPr/>
        </p:nvSpPr>
        <p:spPr>
          <a:xfrm>
            <a:off x="333375" y="752475"/>
            <a:ext cx="6143625"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姚明和小四站一起</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平均身高</a:t>
            </a:r>
            <a:r>
              <a:rPr lang="en-US" altLang="zh-CN" sz="2400" b="1">
                <a:latin typeface="微软雅黑" panose="020B0503020204020204" pitchFamily="34" charset="-122"/>
                <a:ea typeface="微软雅黑" panose="020B0503020204020204" pitchFamily="34" charset="-122"/>
              </a:rPr>
              <a:t>190</a:t>
            </a:r>
            <a:r>
              <a:rPr lang="zh-CN" altLang="en-US" sz="2400" b="1">
                <a:latin typeface="微软雅黑" panose="020B0503020204020204" pitchFamily="34" charset="-122"/>
                <a:ea typeface="微软雅黑" panose="020B0503020204020204" pitchFamily="34" charset="-122"/>
              </a:rPr>
              <a:t>公分。</a:t>
            </a:r>
          </a:p>
        </p:txBody>
      </p:sp>
      <p:pic>
        <p:nvPicPr>
          <p:cNvPr id="3074" name="Picture 2">
            <a:extLst>
              <a:ext uri="{FF2B5EF4-FFF2-40B4-BE49-F238E27FC236}">
                <a16:creationId xmlns:a16="http://schemas.microsoft.com/office/drawing/2014/main" id="{FD8D5FFE-6656-4A22-90FF-FCF196229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5587"/>
            <a:ext cx="3230563" cy="3967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F081767-8049-48CE-9C80-99A5D24A06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5650" y="1511901"/>
            <a:ext cx="3333750" cy="45474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807B1B7-27EC-4442-8635-0B802DB1CFF3}"/>
              </a:ext>
            </a:extLst>
          </p:cNvPr>
          <p:cNvSpPr txBox="1"/>
          <p:nvPr/>
        </p:nvSpPr>
        <p:spPr>
          <a:xfrm>
            <a:off x="6662738" y="798641"/>
            <a:ext cx="4776787" cy="461665"/>
          </a:xfrm>
          <a:prstGeom prst="rect">
            <a:avLst/>
          </a:prstGeom>
          <a:noFill/>
        </p:spPr>
        <p:txBody>
          <a:bodyPr wrap="square">
            <a:spAutoFit/>
          </a:bodyPr>
          <a:lstStyle/>
          <a:p>
            <a:r>
              <a:rPr lang="zh-CN" altLang="en-US" sz="2400" b="1">
                <a:latin typeface="微软雅黑" panose="020B0503020204020204" pitchFamily="34" charset="-122"/>
                <a:ea typeface="微软雅黑" panose="020B0503020204020204" pitchFamily="34" charset="-122"/>
              </a:rPr>
              <a:t>我和马云平均财富也就千亿而已！</a:t>
            </a:r>
          </a:p>
        </p:txBody>
      </p:sp>
    </p:spTree>
    <p:extLst>
      <p:ext uri="{BB962C8B-B14F-4D97-AF65-F5344CB8AC3E}">
        <p14:creationId xmlns:p14="http://schemas.microsoft.com/office/powerpoint/2010/main" val="3206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F718F-51EA-4156-92A6-541BC239802D}"/>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中位数和平均值</a:t>
            </a:r>
            <a:endParaRPr lang="zh-CN" altLang="en-US"/>
          </a:p>
        </p:txBody>
      </p:sp>
      <p:pic>
        <p:nvPicPr>
          <p:cNvPr id="4" name="图片 3">
            <a:extLst>
              <a:ext uri="{FF2B5EF4-FFF2-40B4-BE49-F238E27FC236}">
                <a16:creationId xmlns:a16="http://schemas.microsoft.com/office/drawing/2014/main" id="{4619D45B-5752-411F-B85D-BAD376BC54EA}"/>
              </a:ext>
            </a:extLst>
          </p:cNvPr>
          <p:cNvPicPr>
            <a:picLocks noChangeAspect="1"/>
          </p:cNvPicPr>
          <p:nvPr/>
        </p:nvPicPr>
        <p:blipFill>
          <a:blip r:embed="rId2"/>
          <a:stretch>
            <a:fillRect/>
          </a:stretch>
        </p:blipFill>
        <p:spPr>
          <a:xfrm>
            <a:off x="399969" y="644725"/>
            <a:ext cx="4638755" cy="4951799"/>
          </a:xfrm>
          <a:prstGeom prst="rect">
            <a:avLst/>
          </a:prstGeom>
        </p:spPr>
      </p:pic>
      <p:sp>
        <p:nvSpPr>
          <p:cNvPr id="6" name="文本框 5">
            <a:extLst>
              <a:ext uri="{FF2B5EF4-FFF2-40B4-BE49-F238E27FC236}">
                <a16:creationId xmlns:a16="http://schemas.microsoft.com/office/drawing/2014/main" id="{B0AB377D-8D9C-47FD-ACAF-FFCC4995A3AF}"/>
              </a:ext>
            </a:extLst>
          </p:cNvPr>
          <p:cNvSpPr txBox="1"/>
          <p:nvPr/>
        </p:nvSpPr>
        <p:spPr>
          <a:xfrm>
            <a:off x="6010275" y="1085850"/>
            <a:ext cx="4772025" cy="954107"/>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这样的分布适合用</a:t>
            </a:r>
            <a:r>
              <a:rPr lang="zh-CN" altLang="en-US" sz="2800" b="1">
                <a:solidFill>
                  <a:srgbClr val="FF0000"/>
                </a:solidFill>
                <a:latin typeface="微软雅黑" panose="020B0503020204020204" pitchFamily="34" charset="-122"/>
                <a:ea typeface="微软雅黑" panose="020B0503020204020204" pitchFamily="34" charset="-122"/>
              </a:rPr>
              <a:t>平均值</a:t>
            </a:r>
            <a:r>
              <a:rPr lang="zh-CN" altLang="en-US" sz="2800" b="1">
                <a:latin typeface="微软雅黑" panose="020B0503020204020204" pitchFamily="34" charset="-122"/>
                <a:ea typeface="微软雅黑" panose="020B0503020204020204" pitchFamily="34" charset="-122"/>
              </a:rPr>
              <a:t>来描述中等水平</a:t>
            </a:r>
          </a:p>
        </p:txBody>
      </p:sp>
    </p:spTree>
    <p:extLst>
      <p:ext uri="{BB962C8B-B14F-4D97-AF65-F5344CB8AC3E}">
        <p14:creationId xmlns:p14="http://schemas.microsoft.com/office/powerpoint/2010/main" val="2209053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F718F-51EA-4156-92A6-541BC239802D}"/>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中位数和平均值</a:t>
            </a:r>
            <a:endParaRPr lang="zh-CN" altLang="en-US"/>
          </a:p>
        </p:txBody>
      </p:sp>
      <p:sp>
        <p:nvSpPr>
          <p:cNvPr id="9" name="文本框 8">
            <a:extLst>
              <a:ext uri="{FF2B5EF4-FFF2-40B4-BE49-F238E27FC236}">
                <a16:creationId xmlns:a16="http://schemas.microsoft.com/office/drawing/2014/main" id="{03FA697E-A82E-41F5-B304-69A5ECCF3D88}"/>
              </a:ext>
            </a:extLst>
          </p:cNvPr>
          <p:cNvSpPr txBox="1"/>
          <p:nvPr/>
        </p:nvSpPr>
        <p:spPr>
          <a:xfrm>
            <a:off x="357187" y="745184"/>
            <a:ext cx="5424487" cy="3046988"/>
          </a:xfrm>
          <a:prstGeom prst="rect">
            <a:avLst/>
          </a:prstGeom>
          <a:noFill/>
        </p:spPr>
        <p:txBody>
          <a:bodyPr wrap="square">
            <a:spAutoFit/>
          </a:bodyPr>
          <a:lstStyle/>
          <a:p>
            <a:r>
              <a:rPr lang="zh-CN" altLang="en-US" sz="2400" b="1">
                <a:latin typeface="微软雅黑" panose="020B0503020204020204" pitchFamily="34" charset="-122"/>
                <a:ea typeface="微软雅黑" panose="020B0503020204020204" pitchFamily="34" charset="-122"/>
              </a:rPr>
              <a:t>瑞士信贷银行在研究报告中称，</a:t>
            </a:r>
          </a:p>
          <a:p>
            <a:endParaRPr lang="zh-CN" altLang="en-US" sz="2400" b="1">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a:latin typeface="微软雅黑" panose="020B0503020204020204" pitchFamily="34" charset="-122"/>
                <a:ea typeface="微软雅黑" panose="020B0503020204020204" pitchFamily="34" charset="-122"/>
              </a:rPr>
              <a:t>在俄罗斯，10%最富有的公民掌握了俄罗斯全部私人财富的82%，</a:t>
            </a:r>
          </a:p>
          <a:p>
            <a:pPr marL="342900" indent="-342900">
              <a:buFont typeface="Arial" panose="020B0604020202020204" pitchFamily="34" charset="0"/>
              <a:buChar char="•"/>
            </a:pPr>
            <a:r>
              <a:rPr lang="zh-CN" altLang="en-US" sz="2400" b="1">
                <a:latin typeface="微软雅黑" panose="020B0503020204020204" pitchFamily="34" charset="-122"/>
                <a:ea typeface="微软雅黑" panose="020B0503020204020204" pitchFamily="34" charset="-122"/>
              </a:rPr>
              <a:t>在美国，10%的最富有公民掌握了美国全国私人财富的76%，</a:t>
            </a:r>
          </a:p>
          <a:p>
            <a:endParaRPr lang="en-US" altLang="zh-CN" sz="2400" b="1">
              <a:latin typeface="微软雅黑" panose="020B0503020204020204" pitchFamily="34" charset="-122"/>
              <a:ea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rPr>
              <a:t>二八定律</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帕累托定律</a:t>
            </a:r>
          </a:p>
        </p:txBody>
      </p:sp>
      <p:pic>
        <p:nvPicPr>
          <p:cNvPr id="1026" name="Picture 2">
            <a:extLst>
              <a:ext uri="{FF2B5EF4-FFF2-40B4-BE49-F238E27FC236}">
                <a16:creationId xmlns:a16="http://schemas.microsoft.com/office/drawing/2014/main" id="{026150D3-E19F-5A23-5533-1AE414E21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674" y="745184"/>
            <a:ext cx="50292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F718F-51EA-4156-92A6-541BC239802D}"/>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中位数和平均值</a:t>
            </a:r>
            <a:endParaRPr lang="zh-CN" altLang="en-US"/>
          </a:p>
        </p:txBody>
      </p:sp>
      <p:pic>
        <p:nvPicPr>
          <p:cNvPr id="5126" name="Picture 6">
            <a:extLst>
              <a:ext uri="{FF2B5EF4-FFF2-40B4-BE49-F238E27FC236}">
                <a16:creationId xmlns:a16="http://schemas.microsoft.com/office/drawing/2014/main" id="{54633719-B4BA-4B7D-A8F3-95A83CD95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920951"/>
            <a:ext cx="5830006" cy="292714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619D45B-5752-411F-B85D-BAD376BC54EA}"/>
              </a:ext>
            </a:extLst>
          </p:cNvPr>
          <p:cNvPicPr>
            <a:picLocks noChangeAspect="1"/>
          </p:cNvPicPr>
          <p:nvPr/>
        </p:nvPicPr>
        <p:blipFill>
          <a:blip r:embed="rId3"/>
          <a:stretch>
            <a:fillRect/>
          </a:stretch>
        </p:blipFill>
        <p:spPr>
          <a:xfrm>
            <a:off x="361244" y="644725"/>
            <a:ext cx="4191080" cy="4473913"/>
          </a:xfrm>
          <a:prstGeom prst="rect">
            <a:avLst/>
          </a:prstGeom>
        </p:spPr>
      </p:pic>
      <p:cxnSp>
        <p:nvCxnSpPr>
          <p:cNvPr id="5" name="直接箭头连接符 4">
            <a:extLst>
              <a:ext uri="{FF2B5EF4-FFF2-40B4-BE49-F238E27FC236}">
                <a16:creationId xmlns:a16="http://schemas.microsoft.com/office/drawing/2014/main" id="{0EFC836D-2322-4426-B08F-BC758B89E982}"/>
              </a:ext>
            </a:extLst>
          </p:cNvPr>
          <p:cNvCxnSpPr/>
          <p:nvPr/>
        </p:nvCxnSpPr>
        <p:spPr>
          <a:xfrm flipV="1">
            <a:off x="6096000" y="3629025"/>
            <a:ext cx="0" cy="11525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0DF36E6-4EC9-48D5-B305-29D0C92B3E3E}"/>
              </a:ext>
            </a:extLst>
          </p:cNvPr>
          <p:cNvCxnSpPr/>
          <p:nvPr/>
        </p:nvCxnSpPr>
        <p:spPr>
          <a:xfrm flipV="1">
            <a:off x="7867650" y="3629025"/>
            <a:ext cx="0" cy="1152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EBF1E63-E32B-496A-932B-0A26FF3137EB}"/>
              </a:ext>
            </a:extLst>
          </p:cNvPr>
          <p:cNvSpPr txBox="1"/>
          <p:nvPr/>
        </p:nvSpPr>
        <p:spPr>
          <a:xfrm>
            <a:off x="5643292" y="4781550"/>
            <a:ext cx="1200143" cy="461665"/>
          </a:xfrm>
          <a:prstGeom prst="rect">
            <a:avLst/>
          </a:prstGeom>
          <a:noFill/>
        </p:spPr>
        <p:txBody>
          <a:bodyPr wrap="square" rtlCol="0">
            <a:spAutoFit/>
          </a:bodyPr>
          <a:lstStyle/>
          <a:p>
            <a:r>
              <a:rPr lang="zh-CN" altLang="en-US" sz="2400">
                <a:solidFill>
                  <a:srgbClr val="FF0000"/>
                </a:solidFill>
                <a:latin typeface="微软雅黑" panose="020B0503020204020204" pitchFamily="34" charset="-122"/>
                <a:ea typeface="微软雅黑" panose="020B0503020204020204" pitchFamily="34" charset="-122"/>
              </a:rPr>
              <a:t>平均值</a:t>
            </a:r>
          </a:p>
        </p:txBody>
      </p:sp>
      <p:sp>
        <p:nvSpPr>
          <p:cNvPr id="10" name="文本框 9">
            <a:extLst>
              <a:ext uri="{FF2B5EF4-FFF2-40B4-BE49-F238E27FC236}">
                <a16:creationId xmlns:a16="http://schemas.microsoft.com/office/drawing/2014/main" id="{216ACC2B-B7B3-4B47-A21F-A0CCAD3BC1E8}"/>
              </a:ext>
            </a:extLst>
          </p:cNvPr>
          <p:cNvSpPr txBox="1"/>
          <p:nvPr/>
        </p:nvSpPr>
        <p:spPr>
          <a:xfrm>
            <a:off x="7334331" y="4781550"/>
            <a:ext cx="1200143" cy="461665"/>
          </a:xfrm>
          <a:prstGeom prst="rect">
            <a:avLst/>
          </a:prstGeom>
          <a:noFill/>
        </p:spPr>
        <p:txBody>
          <a:bodyPr wrap="square" rtlCol="0">
            <a:spAutoFit/>
          </a:bodyPr>
          <a:lstStyle/>
          <a:p>
            <a:r>
              <a:rPr lang="zh-CN" altLang="en-US" sz="2400">
                <a:solidFill>
                  <a:srgbClr val="FF0000"/>
                </a:solidFill>
                <a:latin typeface="微软雅黑" panose="020B0503020204020204" pitchFamily="34" charset="-122"/>
                <a:ea typeface="微软雅黑" panose="020B0503020204020204" pitchFamily="34" charset="-122"/>
              </a:rPr>
              <a:t>中位数</a:t>
            </a:r>
          </a:p>
        </p:txBody>
      </p:sp>
    </p:spTree>
    <p:extLst>
      <p:ext uri="{BB962C8B-B14F-4D97-AF65-F5344CB8AC3E}">
        <p14:creationId xmlns:p14="http://schemas.microsoft.com/office/powerpoint/2010/main" val="36181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F718F-51EA-4156-92A6-541BC239802D}"/>
              </a:ext>
            </a:extLst>
          </p:cNvPr>
          <p:cNvSpPr>
            <a:spLocks noGrp="1"/>
          </p:cNvSpPr>
          <p:nvPr>
            <p:ph type="title"/>
          </p:nvPr>
        </p:nvSpPr>
        <p:spPr/>
        <p:txBody>
          <a:bodyPr/>
          <a:lstStyle/>
          <a:p>
            <a:r>
              <a:rPr lang="zh-CN" altLang="en-US" b="1">
                <a:latin typeface="微软雅黑" panose="020B0503020204020204" pitchFamily="34" charset="-122"/>
                <a:ea typeface="微软雅黑" panose="020B0503020204020204" pitchFamily="34" charset="-122"/>
              </a:rPr>
              <a:t>额外知识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中位数和平均值</a:t>
            </a:r>
            <a:endParaRPr lang="zh-CN" altLang="en-US"/>
          </a:p>
        </p:txBody>
      </p:sp>
      <p:sp>
        <p:nvSpPr>
          <p:cNvPr id="6" name="文本框 5">
            <a:extLst>
              <a:ext uri="{FF2B5EF4-FFF2-40B4-BE49-F238E27FC236}">
                <a16:creationId xmlns:a16="http://schemas.microsoft.com/office/drawing/2014/main" id="{6E6B7DE4-DA2D-4234-B7AD-1C19F66565B2}"/>
              </a:ext>
            </a:extLst>
          </p:cNvPr>
          <p:cNvSpPr txBox="1"/>
          <p:nvPr/>
        </p:nvSpPr>
        <p:spPr>
          <a:xfrm>
            <a:off x="400050" y="2205335"/>
            <a:ext cx="11106149" cy="2062103"/>
          </a:xfrm>
          <a:prstGeom prst="rect">
            <a:avLst/>
          </a:prstGeom>
          <a:noFill/>
        </p:spPr>
        <p:txBody>
          <a:bodyPr wrap="square">
            <a:spAutoFit/>
          </a:bodyPr>
          <a:lstStyle/>
          <a:p>
            <a:r>
              <a:rPr lang="zh-CN" altLang="en-US" sz="3200" b="1">
                <a:latin typeface="微软雅黑" panose="020B0503020204020204" pitchFamily="34" charset="-122"/>
                <a:ea typeface="微软雅黑" panose="020B0503020204020204" pitchFamily="34" charset="-122"/>
              </a:rPr>
              <a:t>国家统计局发布数据，2015年城镇居民家庭</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人均可支配收入</a:t>
            </a:r>
            <a:r>
              <a:rPr lang="zh-CN" altLang="en-US" sz="3200" b="1">
                <a:solidFill>
                  <a:srgbClr val="FF0000"/>
                </a:solidFill>
                <a:latin typeface="微软雅黑" panose="020B0503020204020204" pitchFamily="34" charset="-122"/>
                <a:ea typeface="微软雅黑" panose="020B0503020204020204" pitchFamily="34" charset="-122"/>
              </a:rPr>
              <a:t>31790.30元</a:t>
            </a:r>
            <a:r>
              <a:rPr lang="zh-CN" altLang="en-US" sz="3200" b="1">
                <a:latin typeface="微软雅黑" panose="020B0503020204020204" pitchFamily="34" charset="-122"/>
                <a:ea typeface="微软雅黑" panose="020B0503020204020204" pitchFamily="34" charset="-122"/>
              </a:rPr>
              <a:t>，</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而人均可支配收入的中位数是</a:t>
            </a:r>
            <a:r>
              <a:rPr lang="zh-CN" altLang="en-US" sz="3200" b="1">
                <a:solidFill>
                  <a:srgbClr val="FF0000"/>
                </a:solidFill>
                <a:latin typeface="微软雅黑" panose="020B0503020204020204" pitchFamily="34" charset="-122"/>
                <a:ea typeface="微软雅黑" panose="020B0503020204020204" pitchFamily="34" charset="-122"/>
              </a:rPr>
              <a:t>29129.00元</a:t>
            </a:r>
            <a:r>
              <a:rPr lang="zh-CN" altLang="en-US" sz="3200" b="1">
                <a:latin typeface="微软雅黑" panose="020B0503020204020204" pitchFamily="34" charset="-122"/>
                <a:ea typeface="微软雅黑" panose="020B0503020204020204" pitchFamily="34" charset="-122"/>
              </a:rPr>
              <a:t>，</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说明收入就是一定程度的长尾分布</a:t>
            </a:r>
          </a:p>
        </p:txBody>
      </p:sp>
      <p:sp>
        <p:nvSpPr>
          <p:cNvPr id="8" name="文本框 7">
            <a:extLst>
              <a:ext uri="{FF2B5EF4-FFF2-40B4-BE49-F238E27FC236}">
                <a16:creationId xmlns:a16="http://schemas.microsoft.com/office/drawing/2014/main" id="{2325E409-3274-4D5B-9C62-AD56EB308284}"/>
              </a:ext>
            </a:extLst>
          </p:cNvPr>
          <p:cNvSpPr txBox="1"/>
          <p:nvPr/>
        </p:nvSpPr>
        <p:spPr>
          <a:xfrm>
            <a:off x="528637" y="1029310"/>
            <a:ext cx="8015287" cy="646331"/>
          </a:xfrm>
          <a:prstGeom prst="rect">
            <a:avLst/>
          </a:prstGeom>
          <a:noFill/>
        </p:spPr>
        <p:txBody>
          <a:bodyPr wrap="square">
            <a:spAutoFit/>
          </a:bodyPr>
          <a:lstStyle/>
          <a:p>
            <a:r>
              <a:rPr lang="zh-CN" altLang="en-US" sz="3600" b="1">
                <a:latin typeface="微软雅黑" panose="020B0503020204020204" pitchFamily="34" charset="-122"/>
                <a:ea typeface="微软雅黑" panose="020B0503020204020204" pitchFamily="34" charset="-122"/>
              </a:rPr>
              <a:t>我的平均工资又拖了全国人民的后腿</a:t>
            </a:r>
            <a:r>
              <a:rPr lang="en-US" altLang="zh-CN" sz="36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09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2E8FE-46EE-45EB-9A40-A4AB1ADC4626}"/>
              </a:ext>
            </a:extLst>
          </p:cNvPr>
          <p:cNvSpPr>
            <a:spLocks noGrp="1"/>
          </p:cNvSpPr>
          <p:nvPr>
            <p:ph type="title"/>
          </p:nvPr>
        </p:nvSpPr>
        <p:spPr/>
        <p:txBody>
          <a:bodyPr>
            <a:normAutofit fontScale="90000"/>
          </a:bodyPr>
          <a:lstStyle/>
          <a:p>
            <a:r>
              <a:rPr lang="zh-CN" altLang="en-US" sz="3200" b="1">
                <a:latin typeface="微软雅黑" panose="020B0503020204020204" pitchFamily="34" charset="-122"/>
                <a:ea typeface="微软雅黑" panose="020B0503020204020204" pitchFamily="34" charset="-122"/>
              </a:rPr>
              <a:t>额外知识</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中位数和平均值</a:t>
            </a:r>
          </a:p>
        </p:txBody>
      </p:sp>
      <p:sp>
        <p:nvSpPr>
          <p:cNvPr id="6" name="文本框 5">
            <a:extLst>
              <a:ext uri="{FF2B5EF4-FFF2-40B4-BE49-F238E27FC236}">
                <a16:creationId xmlns:a16="http://schemas.microsoft.com/office/drawing/2014/main" id="{618E6AA8-C864-4D7D-8B0E-4BA37D5C9932}"/>
              </a:ext>
            </a:extLst>
          </p:cNvPr>
          <p:cNvSpPr txBox="1"/>
          <p:nvPr/>
        </p:nvSpPr>
        <p:spPr>
          <a:xfrm>
            <a:off x="4829175" y="1350054"/>
            <a:ext cx="616267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median</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39</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26873.0</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median</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40</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F6CA737-13C0-41B0-849D-66475B7A2867}"/>
              </a:ext>
            </a:extLst>
          </p:cNvPr>
          <p:cNvSpPr txBox="1"/>
          <p:nvPr/>
        </p:nvSpPr>
        <p:spPr>
          <a:xfrm>
            <a:off x="688181" y="1350054"/>
            <a:ext cx="318849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库里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41879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詹姆斯</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32169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杜兰特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26873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莫兰特</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23042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东契奇</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13734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0107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本章学习目标</a:t>
            </a:r>
          </a:p>
        </p:txBody>
      </p:sp>
      <p:sp>
        <p:nvSpPr>
          <p:cNvPr id="3" name="Content Placeholder 2"/>
          <p:cNvSpPr>
            <a:spLocks noGrp="1"/>
          </p:cNvSpPr>
          <p:nvPr>
            <p:ph idx="4294967295"/>
          </p:nvPr>
        </p:nvSpPr>
        <p:spPr>
          <a:xfrm>
            <a:off x="381001" y="844550"/>
            <a:ext cx="11258550" cy="5168900"/>
          </a:xfrm>
          <a:ln>
            <a:solidFill>
              <a:schemeClr val="accent1"/>
            </a:solidFill>
          </a:ln>
        </p:spPr>
        <p:txBody>
          <a:bodyPr>
            <a:noAutofit/>
          </a:bodyPr>
          <a:lstStyle/>
          <a:p>
            <a:pPr fontAlgn="auto">
              <a:lnSpc>
                <a:spcPct val="150000"/>
              </a:lnSpc>
            </a:pPr>
            <a:r>
              <a:rPr lang="en-US" sz="3200">
                <a:latin typeface="微软雅黑" panose="020B0503020204020204" pitchFamily="34" charset="-122"/>
                <a:ea typeface="微软雅黑" panose="020B0503020204020204" pitchFamily="34" charset="-122"/>
              </a:rPr>
              <a:t>熟练掌握pandas一维数组Series结构的使用</a:t>
            </a:r>
          </a:p>
          <a:p>
            <a:pPr fontAlgn="auto">
              <a:lnSpc>
                <a:spcPct val="150000"/>
              </a:lnSpc>
            </a:pPr>
            <a:r>
              <a:rPr lang="en-US" sz="3200">
                <a:solidFill>
                  <a:srgbClr val="FF0000"/>
                </a:solidFill>
                <a:latin typeface="微软雅黑" panose="020B0503020204020204" pitchFamily="34" charset="-122"/>
                <a:ea typeface="微软雅黑" panose="020B0503020204020204" pitchFamily="34" charset="-122"/>
              </a:rPr>
              <a:t>熟练掌握pandas二维数组DataFrame结构的</a:t>
            </a:r>
            <a:r>
              <a:rPr lang="zh-CN" altLang="en-US" sz="3200">
                <a:solidFill>
                  <a:srgbClr val="FF0000"/>
                </a:solidFill>
                <a:latin typeface="微软雅黑" panose="020B0503020204020204" pitchFamily="34" charset="-122"/>
                <a:ea typeface="微软雅黑" panose="020B0503020204020204" pitchFamily="34" charset="-122"/>
              </a:rPr>
              <a:t>使用</a:t>
            </a:r>
            <a:endParaRPr lang="en-US" sz="32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957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A77F2-F5D9-44F7-81EB-A8AA1BBBAA0E}"/>
              </a:ext>
            </a:extLst>
          </p:cNvPr>
          <p:cNvSpPr>
            <a:spLocks noGrp="1"/>
          </p:cNvSpPr>
          <p:nvPr>
            <p:ph type="title"/>
          </p:nvPr>
        </p:nvSpPr>
        <p:spPr/>
        <p:txBody>
          <a:bodyPr/>
          <a:lstStyle/>
          <a:p>
            <a:r>
              <a:rPr lang="zh-CN" altLang="en-US"/>
              <a:t>对象的属性值</a:t>
            </a:r>
            <a:r>
              <a:rPr lang="en-US" altLang="zh-CN"/>
              <a:t>—</a:t>
            </a:r>
            <a:r>
              <a:rPr lang="zh-CN" altLang="en-US"/>
              <a:t>数据</a:t>
            </a:r>
          </a:p>
        </p:txBody>
      </p:sp>
      <p:graphicFrame>
        <p:nvGraphicFramePr>
          <p:cNvPr id="5" name="表格 5">
            <a:extLst>
              <a:ext uri="{FF2B5EF4-FFF2-40B4-BE49-F238E27FC236}">
                <a16:creationId xmlns:a16="http://schemas.microsoft.com/office/drawing/2014/main" id="{6CD13748-B4E7-4806-B44B-C539978EF241}"/>
              </a:ext>
            </a:extLst>
          </p:cNvPr>
          <p:cNvGraphicFramePr>
            <a:graphicFrameLocks noGrp="1"/>
          </p:cNvGraphicFramePr>
          <p:nvPr>
            <p:ph idx="1"/>
          </p:nvPr>
        </p:nvGraphicFramePr>
        <p:xfrm>
          <a:off x="3504604" y="1907819"/>
          <a:ext cx="5182791" cy="2286000"/>
        </p:xfrm>
        <a:graphic>
          <a:graphicData uri="http://schemas.openxmlformats.org/drawingml/2006/table">
            <a:tbl>
              <a:tblPr firstRow="1" bandRow="1">
                <a:tableStyleId>{5C22544A-7EE6-4342-B048-85BDC9FD1C3A}</a:tableStyleId>
              </a:tblPr>
              <a:tblGrid>
                <a:gridCol w="1727597">
                  <a:extLst>
                    <a:ext uri="{9D8B030D-6E8A-4147-A177-3AD203B41FA5}">
                      <a16:colId xmlns:a16="http://schemas.microsoft.com/office/drawing/2014/main" val="3124566762"/>
                    </a:ext>
                  </a:extLst>
                </a:gridCol>
                <a:gridCol w="1727597">
                  <a:extLst>
                    <a:ext uri="{9D8B030D-6E8A-4147-A177-3AD203B41FA5}">
                      <a16:colId xmlns:a16="http://schemas.microsoft.com/office/drawing/2014/main" val="1243713600"/>
                    </a:ext>
                  </a:extLst>
                </a:gridCol>
                <a:gridCol w="1727597">
                  <a:extLst>
                    <a:ext uri="{9D8B030D-6E8A-4147-A177-3AD203B41FA5}">
                      <a16:colId xmlns:a16="http://schemas.microsoft.com/office/drawing/2014/main" val="3455384406"/>
                    </a:ext>
                  </a:extLst>
                </a:gridCol>
              </a:tblGrid>
              <a:tr h="370840">
                <a:tc>
                  <a:txBody>
                    <a:bodyPr/>
                    <a:lstStyle/>
                    <a:p>
                      <a:pPr algn="ctr"/>
                      <a:r>
                        <a:rPr lang="zh-CN" altLang="en-US" sz="2400"/>
                        <a:t>姓名</a:t>
                      </a:r>
                    </a:p>
                  </a:txBody>
                  <a:tcPr/>
                </a:tc>
                <a:tc>
                  <a:txBody>
                    <a:bodyPr/>
                    <a:lstStyle/>
                    <a:p>
                      <a:pPr algn="ctr"/>
                      <a:r>
                        <a:rPr lang="zh-CN" altLang="en-US" sz="2400"/>
                        <a:t>身高</a:t>
                      </a:r>
                    </a:p>
                  </a:txBody>
                  <a:tcPr/>
                </a:tc>
                <a:tc>
                  <a:txBody>
                    <a:bodyPr/>
                    <a:lstStyle/>
                    <a:p>
                      <a:pPr algn="ctr"/>
                      <a:r>
                        <a:rPr lang="zh-CN" altLang="en-US" sz="2400"/>
                        <a:t>体重</a:t>
                      </a:r>
                    </a:p>
                  </a:txBody>
                  <a:tcPr/>
                </a:tc>
                <a:extLst>
                  <a:ext uri="{0D108BD9-81ED-4DB2-BD59-A6C34878D82A}">
                    <a16:rowId xmlns:a16="http://schemas.microsoft.com/office/drawing/2014/main" val="535395995"/>
                  </a:ext>
                </a:extLst>
              </a:tr>
              <a:tr h="370840">
                <a:tc>
                  <a:txBody>
                    <a:bodyPr/>
                    <a:lstStyle/>
                    <a:p>
                      <a:pPr algn="ctr"/>
                      <a:r>
                        <a:rPr lang="zh-CN" altLang="en-US" sz="2400"/>
                        <a:t>吴磊</a:t>
                      </a:r>
                    </a:p>
                  </a:txBody>
                  <a:tcPr/>
                </a:tc>
                <a:tc>
                  <a:txBody>
                    <a:bodyPr/>
                    <a:lstStyle/>
                    <a:p>
                      <a:pPr algn="ctr"/>
                      <a:r>
                        <a:rPr lang="en-US" altLang="zh-CN" sz="2400"/>
                        <a:t>182cm</a:t>
                      </a:r>
                      <a:endParaRPr lang="zh-CN" altLang="en-US" sz="2400"/>
                    </a:p>
                  </a:txBody>
                  <a:tcPr/>
                </a:tc>
                <a:tc>
                  <a:txBody>
                    <a:bodyPr/>
                    <a:lstStyle/>
                    <a:p>
                      <a:pPr algn="ctr"/>
                      <a:r>
                        <a:rPr lang="en-US" altLang="zh-CN" sz="2400"/>
                        <a:t>71.5kg</a:t>
                      </a:r>
                      <a:endParaRPr lang="zh-CN" altLang="en-US" sz="2400"/>
                    </a:p>
                  </a:txBody>
                  <a:tcPr/>
                </a:tc>
                <a:extLst>
                  <a:ext uri="{0D108BD9-81ED-4DB2-BD59-A6C34878D82A}">
                    <a16:rowId xmlns:a16="http://schemas.microsoft.com/office/drawing/2014/main" val="3053117479"/>
                  </a:ext>
                </a:extLst>
              </a:tr>
              <a:tr h="370840">
                <a:tc>
                  <a:txBody>
                    <a:bodyPr/>
                    <a:lstStyle/>
                    <a:p>
                      <a:pPr algn="ctr"/>
                      <a:r>
                        <a:rPr lang="zh-CN" altLang="en-US" sz="2400"/>
                        <a:t>易烊千玺</a:t>
                      </a:r>
                    </a:p>
                  </a:txBody>
                  <a:tcPr/>
                </a:tc>
                <a:tc>
                  <a:txBody>
                    <a:bodyPr/>
                    <a:lstStyle/>
                    <a:p>
                      <a:pPr algn="ctr"/>
                      <a:r>
                        <a:rPr lang="en-US" altLang="zh-CN" sz="2400"/>
                        <a:t>178cm</a:t>
                      </a:r>
                      <a:endParaRPr lang="zh-CN" altLang="en-US" sz="2400"/>
                    </a:p>
                  </a:txBody>
                  <a:tcPr/>
                </a:tc>
                <a:tc>
                  <a:txBody>
                    <a:bodyPr/>
                    <a:lstStyle/>
                    <a:p>
                      <a:pPr algn="ctr"/>
                      <a:r>
                        <a:rPr lang="en-US" altLang="zh-CN" sz="2400"/>
                        <a:t>56kg</a:t>
                      </a:r>
                      <a:endParaRPr lang="zh-CN" altLang="en-US" sz="2400"/>
                    </a:p>
                  </a:txBody>
                  <a:tcPr/>
                </a:tc>
                <a:extLst>
                  <a:ext uri="{0D108BD9-81ED-4DB2-BD59-A6C34878D82A}">
                    <a16:rowId xmlns:a16="http://schemas.microsoft.com/office/drawing/2014/main" val="389750121"/>
                  </a:ext>
                </a:extLst>
              </a:tr>
              <a:tr h="370840">
                <a:tc>
                  <a:txBody>
                    <a:bodyPr/>
                    <a:lstStyle/>
                    <a:p>
                      <a:pPr algn="ctr"/>
                      <a:r>
                        <a:rPr lang="zh-CN" altLang="en-US" sz="2400"/>
                        <a:t>鹿晗</a:t>
                      </a:r>
                    </a:p>
                  </a:txBody>
                  <a:tcPr/>
                </a:tc>
                <a:tc>
                  <a:txBody>
                    <a:bodyPr/>
                    <a:lstStyle/>
                    <a:p>
                      <a:pPr algn="ctr"/>
                      <a:r>
                        <a:rPr lang="en-US" altLang="zh-CN" sz="2400"/>
                        <a:t>178cm</a:t>
                      </a:r>
                      <a:endParaRPr lang="zh-CN" altLang="en-US" sz="2400"/>
                    </a:p>
                  </a:txBody>
                  <a:tcPr/>
                </a:tc>
                <a:tc>
                  <a:txBody>
                    <a:bodyPr/>
                    <a:lstStyle/>
                    <a:p>
                      <a:pPr algn="ctr"/>
                      <a:r>
                        <a:rPr lang="en-US" altLang="zh-CN" sz="2400"/>
                        <a:t>62.5kg</a:t>
                      </a:r>
                      <a:endParaRPr lang="zh-CN" altLang="en-US" sz="2400"/>
                    </a:p>
                  </a:txBody>
                  <a:tcPr/>
                </a:tc>
                <a:extLst>
                  <a:ext uri="{0D108BD9-81ED-4DB2-BD59-A6C34878D82A}">
                    <a16:rowId xmlns:a16="http://schemas.microsoft.com/office/drawing/2014/main" val="1633097680"/>
                  </a:ext>
                </a:extLst>
              </a:tr>
              <a:tr h="370840">
                <a:tc>
                  <a:txBody>
                    <a:bodyPr/>
                    <a:lstStyle/>
                    <a:p>
                      <a:pPr algn="ctr"/>
                      <a:r>
                        <a:rPr lang="zh-CN" altLang="en-US" sz="2400"/>
                        <a:t>王一博</a:t>
                      </a:r>
                    </a:p>
                  </a:txBody>
                  <a:tcPr/>
                </a:tc>
                <a:tc>
                  <a:txBody>
                    <a:bodyPr/>
                    <a:lstStyle/>
                    <a:p>
                      <a:pPr algn="ctr"/>
                      <a:r>
                        <a:rPr lang="en-US" altLang="zh-CN" sz="2400"/>
                        <a:t>180cm</a:t>
                      </a:r>
                      <a:endParaRPr lang="zh-CN" altLang="en-US" sz="2400"/>
                    </a:p>
                  </a:txBody>
                  <a:tcPr/>
                </a:tc>
                <a:tc>
                  <a:txBody>
                    <a:bodyPr/>
                    <a:lstStyle/>
                    <a:p>
                      <a:pPr algn="ctr"/>
                      <a:r>
                        <a:rPr lang="en-US" altLang="zh-CN" sz="2400"/>
                        <a:t>59kg</a:t>
                      </a:r>
                      <a:endParaRPr lang="zh-CN" altLang="en-US" sz="2400"/>
                    </a:p>
                  </a:txBody>
                  <a:tcPr/>
                </a:tc>
                <a:extLst>
                  <a:ext uri="{0D108BD9-81ED-4DB2-BD59-A6C34878D82A}">
                    <a16:rowId xmlns:a16="http://schemas.microsoft.com/office/drawing/2014/main" val="837442508"/>
                  </a:ext>
                </a:extLst>
              </a:tr>
            </a:tbl>
          </a:graphicData>
        </a:graphic>
      </p:graphicFrame>
      <p:sp>
        <p:nvSpPr>
          <p:cNvPr id="4" name="灯片编号占位符 3">
            <a:extLst>
              <a:ext uri="{FF2B5EF4-FFF2-40B4-BE49-F238E27FC236}">
                <a16:creationId xmlns:a16="http://schemas.microsoft.com/office/drawing/2014/main" id="{23C7DE7A-83E4-44E2-96D3-533C4C91E1D1}"/>
              </a:ext>
            </a:extLst>
          </p:cNvPr>
          <p:cNvSpPr>
            <a:spLocks noGrp="1"/>
          </p:cNvSpPr>
          <p:nvPr>
            <p:ph type="sldNum" sz="quarter" idx="12"/>
          </p:nvPr>
        </p:nvSpPr>
        <p:spPr/>
        <p:txBody>
          <a:bodyPr/>
          <a:lstStyle/>
          <a:p>
            <a:fld id="{39603FB5-5DE6-44EA-8526-30B6B876200F}" type="slidenum">
              <a:rPr lang="zh-CN" altLang="en-US" smtClean="0"/>
              <a:pPr/>
              <a:t>5</a:t>
            </a:fld>
            <a:endParaRPr lang="zh-CN" altLang="en-US"/>
          </a:p>
        </p:txBody>
      </p:sp>
      <p:pic>
        <p:nvPicPr>
          <p:cNvPr id="7" name="图片 6">
            <a:extLst>
              <a:ext uri="{FF2B5EF4-FFF2-40B4-BE49-F238E27FC236}">
                <a16:creationId xmlns:a16="http://schemas.microsoft.com/office/drawing/2014/main" id="{862A5B8C-27B9-47A0-BCE9-BA56C50CF14C}"/>
              </a:ext>
            </a:extLst>
          </p:cNvPr>
          <p:cNvPicPr>
            <a:picLocks noChangeAspect="1"/>
          </p:cNvPicPr>
          <p:nvPr/>
        </p:nvPicPr>
        <p:blipFill>
          <a:blip r:embed="rId2"/>
          <a:stretch>
            <a:fillRect/>
          </a:stretch>
        </p:blipFill>
        <p:spPr>
          <a:xfrm>
            <a:off x="331256" y="809625"/>
            <a:ext cx="2579914" cy="2006600"/>
          </a:xfrm>
          <a:prstGeom prst="rect">
            <a:avLst/>
          </a:prstGeom>
        </p:spPr>
      </p:pic>
      <p:pic>
        <p:nvPicPr>
          <p:cNvPr id="9" name="图片 8">
            <a:extLst>
              <a:ext uri="{FF2B5EF4-FFF2-40B4-BE49-F238E27FC236}">
                <a16:creationId xmlns:a16="http://schemas.microsoft.com/office/drawing/2014/main" id="{496D56C9-E360-40C2-90F7-AC74E4E2E974}"/>
              </a:ext>
            </a:extLst>
          </p:cNvPr>
          <p:cNvPicPr>
            <a:picLocks noChangeAspect="1"/>
          </p:cNvPicPr>
          <p:nvPr/>
        </p:nvPicPr>
        <p:blipFill>
          <a:blip r:embed="rId3"/>
          <a:stretch>
            <a:fillRect/>
          </a:stretch>
        </p:blipFill>
        <p:spPr>
          <a:xfrm>
            <a:off x="401411" y="3050819"/>
            <a:ext cx="2499995" cy="2409466"/>
          </a:xfrm>
          <a:prstGeom prst="rect">
            <a:avLst/>
          </a:prstGeom>
        </p:spPr>
      </p:pic>
      <p:pic>
        <p:nvPicPr>
          <p:cNvPr id="11" name="图片 10">
            <a:extLst>
              <a:ext uri="{FF2B5EF4-FFF2-40B4-BE49-F238E27FC236}">
                <a16:creationId xmlns:a16="http://schemas.microsoft.com/office/drawing/2014/main" id="{4D364AB2-346D-402A-B060-F2C3A327DE9D}"/>
              </a:ext>
            </a:extLst>
          </p:cNvPr>
          <p:cNvPicPr>
            <a:picLocks noChangeAspect="1"/>
          </p:cNvPicPr>
          <p:nvPr/>
        </p:nvPicPr>
        <p:blipFill>
          <a:blip r:embed="rId4"/>
          <a:stretch>
            <a:fillRect/>
          </a:stretch>
        </p:blipFill>
        <p:spPr>
          <a:xfrm>
            <a:off x="8977232" y="677760"/>
            <a:ext cx="3166748" cy="2751239"/>
          </a:xfrm>
          <a:prstGeom prst="rect">
            <a:avLst/>
          </a:prstGeom>
        </p:spPr>
      </p:pic>
      <p:pic>
        <p:nvPicPr>
          <p:cNvPr id="2050" name="Picture 2">
            <a:extLst>
              <a:ext uri="{FF2B5EF4-FFF2-40B4-BE49-F238E27FC236}">
                <a16:creationId xmlns:a16="http://schemas.microsoft.com/office/drawing/2014/main" id="{F033512B-582A-4F49-9D39-4CD8DEDD94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2643" y="3531728"/>
            <a:ext cx="2647946" cy="352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233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0DFAF-CE13-4076-A1C7-23DD4E4B241C}"/>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C16AAD08-BCA1-4065-B6BC-AE4F066AE876}"/>
              </a:ext>
            </a:extLst>
          </p:cNvPr>
          <p:cNvSpPr>
            <a:spLocks noGrp="1"/>
          </p:cNvSpPr>
          <p:nvPr>
            <p:ph idx="4294967295"/>
          </p:nvPr>
        </p:nvSpPr>
        <p:spPr>
          <a:xfrm>
            <a:off x="282019" y="699266"/>
            <a:ext cx="10515600" cy="4639945"/>
          </a:xfrm>
        </p:spPr>
        <p:txBody>
          <a:bodyPr/>
          <a:lstStyle/>
          <a:p>
            <a:r>
              <a:rPr lang="en-US" altLang="zh-CN">
                <a:latin typeface="微软雅黑" panose="020B0503020204020204" pitchFamily="34" charset="-122"/>
                <a:ea typeface="微软雅黑" panose="020B0503020204020204" pitchFamily="34" charset="-122"/>
              </a:rPr>
              <a:t>DateFrame</a:t>
            </a:r>
            <a:r>
              <a:rPr lang="zh-CN" altLang="en-US">
                <a:latin typeface="微软雅黑" panose="020B0503020204020204" pitchFamily="34" charset="-122"/>
                <a:ea typeface="微软雅黑" panose="020B0503020204020204" pitchFamily="34" charset="-122"/>
              </a:rPr>
              <a:t>是一个表格型的数据类型，每列值类型可以不同</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既有行索引，也有列索引</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常用于表达二维数据</a:t>
            </a:r>
          </a:p>
        </p:txBody>
      </p:sp>
    </p:spTree>
    <p:extLst>
      <p:ext uri="{BB962C8B-B14F-4D97-AF65-F5344CB8AC3E}">
        <p14:creationId xmlns:p14="http://schemas.microsoft.com/office/powerpoint/2010/main" val="1173616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28FEC-F424-46A6-8DA2-7956789ABE57}"/>
              </a:ext>
            </a:extLst>
          </p:cNvPr>
          <p:cNvSpPr>
            <a:spLocks noGrp="1"/>
          </p:cNvSpPr>
          <p:nvPr>
            <p:ph type="title"/>
          </p:nvPr>
        </p:nvSpPr>
        <p:spPr/>
        <p:txBody>
          <a:bodyPr>
            <a:normAutofit fontScale="90000"/>
          </a:bodyPr>
          <a:lstStyle/>
          <a:p>
            <a:r>
              <a:rPr lang="en-US" altLang="zh-CN" sz="3200" b="1">
                <a:latin typeface="微软雅黑" panose="020B0503020204020204" pitchFamily="34" charset="-122"/>
                <a:ea typeface="微软雅黑" panose="020B0503020204020204" pitchFamily="34" charset="-122"/>
              </a:rPr>
              <a:t>DateFrame</a:t>
            </a:r>
            <a:r>
              <a:rPr lang="zh-CN" altLang="en-US" sz="3200" b="1">
                <a:latin typeface="微软雅黑" panose="020B0503020204020204" pitchFamily="34" charset="-122"/>
                <a:ea typeface="微软雅黑" panose="020B0503020204020204" pitchFamily="34" charset="-122"/>
              </a:rPr>
              <a:t>类型</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数据表</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框</a:t>
            </a:r>
            <a:r>
              <a:rPr lang="en-US" altLang="zh-CN" sz="3200" b="1">
                <a:latin typeface="微软雅黑" panose="020B0503020204020204" pitchFamily="34" charset="-122"/>
                <a:ea typeface="微软雅黑" panose="020B0503020204020204" pitchFamily="34" charset="-122"/>
              </a:rPr>
              <a:t>)</a:t>
            </a:r>
            <a:endParaRPr lang="zh-CN" altLang="en-US" sz="3200"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CA9CE89-1828-4949-B7FB-50FCB5ED3217}"/>
              </a:ext>
            </a:extLst>
          </p:cNvPr>
          <p:cNvSpPr>
            <a:spLocks noGrp="1"/>
          </p:cNvSpPr>
          <p:nvPr>
            <p:ph idx="4294967295"/>
          </p:nvPr>
        </p:nvSpPr>
        <p:spPr>
          <a:xfrm>
            <a:off x="495300" y="910526"/>
            <a:ext cx="10515600" cy="2250440"/>
          </a:xfrm>
        </p:spPr>
        <p:txBody>
          <a:bodyPr/>
          <a:lstStyle/>
          <a:p>
            <a:r>
              <a:rPr lang="en-US" altLang="zh-CN" sz="3200">
                <a:latin typeface="微软雅黑" panose="020B0503020204020204" pitchFamily="34" charset="-122"/>
                <a:ea typeface="微软雅黑" panose="020B0503020204020204" pitchFamily="34" charset="-122"/>
              </a:rPr>
              <a:t>DataFrame</a:t>
            </a:r>
            <a:r>
              <a:rPr lang="zh-CN" altLang="en-US" sz="3200">
                <a:latin typeface="微软雅黑" panose="020B0503020204020204" pitchFamily="34" charset="-122"/>
                <a:ea typeface="微软雅黑" panose="020B0503020204020204" pitchFamily="34" charset="-122"/>
              </a:rPr>
              <a:t>类型有由共用相同索引的</a:t>
            </a:r>
            <a:r>
              <a:rPr lang="zh-CN" altLang="en-US" sz="3200">
                <a:solidFill>
                  <a:srgbClr val="FF0000"/>
                </a:solidFill>
                <a:latin typeface="微软雅黑" panose="020B0503020204020204" pitchFamily="34" charset="-122"/>
                <a:ea typeface="微软雅黑" panose="020B0503020204020204" pitchFamily="34" charset="-122"/>
              </a:rPr>
              <a:t>一组列</a:t>
            </a:r>
            <a:r>
              <a:rPr lang="zh-CN" altLang="en-US" sz="3200">
                <a:latin typeface="微软雅黑" panose="020B0503020204020204" pitchFamily="34" charset="-122"/>
                <a:ea typeface="微软雅黑" panose="020B0503020204020204" pitchFamily="34" charset="-122"/>
              </a:rPr>
              <a:t>组成</a:t>
            </a:r>
            <a:endParaRPr lang="en-US" altLang="zh-CN" sz="3200">
              <a:latin typeface="微软雅黑" panose="020B0503020204020204" pitchFamily="34" charset="-122"/>
              <a:ea typeface="微软雅黑" panose="020B0503020204020204" pitchFamily="34" charset="-122"/>
            </a:endParaRPr>
          </a:p>
          <a:p>
            <a:pPr lvl="1"/>
            <a:r>
              <a:rPr lang="en-US" altLang="zh-CN" sz="2800">
                <a:latin typeface="微软雅黑" panose="020B0503020204020204" pitchFamily="34" charset="-122"/>
                <a:ea typeface="微软雅黑" panose="020B0503020204020204" pitchFamily="34" charset="-122"/>
              </a:rPr>
              <a:t>Index_0 </a:t>
            </a:r>
            <a:r>
              <a:rPr lang="en-US" altLang="zh-CN" sz="2800">
                <a:latin typeface="微软雅黑" panose="020B0503020204020204" pitchFamily="34" charset="-122"/>
                <a:ea typeface="微软雅黑" panose="020B0503020204020204" pitchFamily="34" charset="-122"/>
                <a:sym typeface="Wingdings" panose="05000000000000000000" pitchFamily="2" charset="2"/>
              </a:rPr>
              <a:t>data_a  data_1       data_A</a:t>
            </a:r>
          </a:p>
          <a:p>
            <a:pPr lvl="1"/>
            <a:r>
              <a:rPr lang="en-US" altLang="zh-CN" sz="2800">
                <a:latin typeface="微软雅黑" panose="020B0503020204020204" pitchFamily="34" charset="-122"/>
                <a:ea typeface="微软雅黑" panose="020B0503020204020204" pitchFamily="34" charset="-122"/>
              </a:rPr>
              <a:t>Index_1 </a:t>
            </a:r>
            <a:r>
              <a:rPr lang="en-US" altLang="zh-CN" sz="2800">
                <a:latin typeface="微软雅黑" panose="020B0503020204020204" pitchFamily="34" charset="-122"/>
                <a:ea typeface="微软雅黑" panose="020B0503020204020204" pitchFamily="34" charset="-122"/>
                <a:sym typeface="Wingdings" panose="05000000000000000000" pitchFamily="2" charset="2"/>
              </a:rPr>
              <a:t>data_b  data_2   -  data_B</a:t>
            </a:r>
            <a:endParaRPr lang="zh-CN" altLang="en-US" sz="2800">
              <a:latin typeface="微软雅黑" panose="020B0503020204020204" pitchFamily="34" charset="-122"/>
              <a:ea typeface="微软雅黑" panose="020B0503020204020204" pitchFamily="34" charset="-122"/>
            </a:endParaRPr>
          </a:p>
          <a:p>
            <a:pPr lvl="1"/>
            <a:r>
              <a:rPr lang="en-US" altLang="zh-CN" sz="2800">
                <a:latin typeface="微软雅黑" panose="020B0503020204020204" pitchFamily="34" charset="-122"/>
                <a:ea typeface="微软雅黑" panose="020B0503020204020204" pitchFamily="34" charset="-122"/>
              </a:rPr>
              <a:t>Index_2 </a:t>
            </a:r>
            <a:r>
              <a:rPr lang="en-US" altLang="zh-CN" sz="2800">
                <a:latin typeface="微软雅黑" panose="020B0503020204020204" pitchFamily="34" charset="-122"/>
                <a:ea typeface="微软雅黑" panose="020B0503020204020204" pitchFamily="34" charset="-122"/>
                <a:sym typeface="Wingdings" panose="05000000000000000000" pitchFamily="2" charset="2"/>
              </a:rPr>
              <a:t>data_c  data_3       data_C</a:t>
            </a:r>
            <a:endParaRPr lang="zh-CN" altLang="en-US" sz="2800">
              <a:latin typeface="微软雅黑" panose="020B0503020204020204" pitchFamily="34" charset="-122"/>
              <a:ea typeface="微软雅黑" panose="020B0503020204020204" pitchFamily="34" charset="-122"/>
            </a:endParaRPr>
          </a:p>
          <a:p>
            <a:pPr lvl="1"/>
            <a:endParaRPr lang="en-US" altLang="zh-CN"/>
          </a:p>
        </p:txBody>
      </p:sp>
    </p:spTree>
    <p:extLst>
      <p:ext uri="{BB962C8B-B14F-4D97-AF65-F5344CB8AC3E}">
        <p14:creationId xmlns:p14="http://schemas.microsoft.com/office/powerpoint/2010/main" val="4035088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28FEC-F424-46A6-8DA2-7956789ABE57}"/>
              </a:ext>
            </a:extLst>
          </p:cNvPr>
          <p:cNvSpPr>
            <a:spLocks noGrp="1"/>
          </p:cNvSpPr>
          <p:nvPr>
            <p:ph type="title"/>
          </p:nvPr>
        </p:nvSpPr>
        <p:spPr/>
        <p:txBody>
          <a:bodyPr>
            <a:noAutofit/>
          </a:bodyPr>
          <a:lstStyle/>
          <a:p>
            <a:r>
              <a:rPr lang="en-US" altLang="zh-CN" sz="3200" b="1">
                <a:latin typeface="微软雅黑" panose="020B0503020204020204" pitchFamily="34" charset="-122"/>
                <a:ea typeface="微软雅黑" panose="020B0503020204020204" pitchFamily="34" charset="-122"/>
              </a:rPr>
              <a:t>DateFrame</a:t>
            </a:r>
            <a:r>
              <a:rPr lang="zh-CN" altLang="en-US" sz="3200" b="1">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6CA9CE89-1828-4949-B7FB-50FCB5ED3217}"/>
              </a:ext>
            </a:extLst>
          </p:cNvPr>
          <p:cNvSpPr>
            <a:spLocks noGrp="1"/>
          </p:cNvSpPr>
          <p:nvPr>
            <p:ph idx="4294967295"/>
          </p:nvPr>
        </p:nvSpPr>
        <p:spPr>
          <a:xfrm>
            <a:off x="838200" y="1321435"/>
            <a:ext cx="10515600" cy="3317239"/>
          </a:xfrm>
        </p:spPr>
        <p:txBody>
          <a:bodyPr>
            <a:normAutofit/>
          </a:bodyPr>
          <a:lstStyle/>
          <a:p>
            <a:r>
              <a:rPr lang="en-US" altLang="zh-CN" sz="3200">
                <a:latin typeface="微软雅黑" panose="020B0503020204020204" pitchFamily="34" charset="-122"/>
                <a:ea typeface="微软雅黑" panose="020B0503020204020204" pitchFamily="34" charset="-122"/>
              </a:rPr>
              <a:t>DataFrame</a:t>
            </a:r>
            <a:r>
              <a:rPr lang="zh-CN" altLang="en-US" sz="3200">
                <a:latin typeface="微软雅黑" panose="020B0503020204020204" pitchFamily="34" charset="-122"/>
                <a:ea typeface="微软雅黑" panose="020B0503020204020204" pitchFamily="34" charset="-122"/>
              </a:rPr>
              <a:t>类型有共用相同索引的一组列组成</a:t>
            </a:r>
            <a:endParaRPr lang="en-US" altLang="zh-CN" sz="3200">
              <a:latin typeface="微软雅黑" panose="020B0503020204020204" pitchFamily="34" charset="-122"/>
              <a:ea typeface="微软雅黑" panose="020B0503020204020204" pitchFamily="34" charset="-122"/>
            </a:endParaRPr>
          </a:p>
          <a:p>
            <a:endParaRPr lang="en-US" altLang="zh-CN" sz="3200"/>
          </a:p>
          <a:p>
            <a:endParaRPr lang="en-US" altLang="zh-CN" sz="3200"/>
          </a:p>
          <a:p>
            <a:pPr lvl="1"/>
            <a:r>
              <a:rPr lang="en-US" altLang="zh-CN" sz="2800"/>
              <a:t>Index_0 </a:t>
            </a:r>
            <a:r>
              <a:rPr lang="en-US" altLang="zh-CN" sz="2800">
                <a:sym typeface="Wingdings" panose="05000000000000000000" pitchFamily="2" charset="2"/>
              </a:rPr>
              <a:t>data_a  data_1       data_A</a:t>
            </a:r>
          </a:p>
          <a:p>
            <a:pPr lvl="1"/>
            <a:r>
              <a:rPr lang="en-US" altLang="zh-CN" sz="2800"/>
              <a:t>Index_1 </a:t>
            </a:r>
            <a:r>
              <a:rPr lang="en-US" altLang="zh-CN" sz="2800">
                <a:sym typeface="Wingdings" panose="05000000000000000000" pitchFamily="2" charset="2"/>
              </a:rPr>
              <a:t>data_b  data_2   -  data_B</a:t>
            </a:r>
            <a:endParaRPr lang="zh-CN" altLang="en-US" sz="2800"/>
          </a:p>
          <a:p>
            <a:pPr lvl="1"/>
            <a:r>
              <a:rPr lang="en-US" altLang="zh-CN" sz="2800"/>
              <a:t>Index_2 </a:t>
            </a:r>
            <a:r>
              <a:rPr lang="en-US" altLang="zh-CN" sz="2800">
                <a:sym typeface="Wingdings" panose="05000000000000000000" pitchFamily="2" charset="2"/>
              </a:rPr>
              <a:t>data_c  data_3       data_C</a:t>
            </a:r>
            <a:endParaRPr lang="zh-CN" altLang="en-US" sz="2800"/>
          </a:p>
          <a:p>
            <a:pPr lvl="1"/>
            <a:endParaRPr lang="en-US" altLang="zh-CN" sz="2800"/>
          </a:p>
        </p:txBody>
      </p:sp>
      <p:cxnSp>
        <p:nvCxnSpPr>
          <p:cNvPr id="8" name="直接箭头连接符 7">
            <a:extLst>
              <a:ext uri="{FF2B5EF4-FFF2-40B4-BE49-F238E27FC236}">
                <a16:creationId xmlns:a16="http://schemas.microsoft.com/office/drawing/2014/main" id="{F97D4952-ADBC-4F1F-8FD8-842CAB120373}"/>
              </a:ext>
            </a:extLst>
          </p:cNvPr>
          <p:cNvCxnSpPr/>
          <p:nvPr/>
        </p:nvCxnSpPr>
        <p:spPr>
          <a:xfrm>
            <a:off x="1171575" y="2667000"/>
            <a:ext cx="0" cy="13906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CF1FA68-7C62-402F-8D5B-0B2D987B1564}"/>
              </a:ext>
            </a:extLst>
          </p:cNvPr>
          <p:cNvCxnSpPr>
            <a:cxnSpLocks/>
          </p:cNvCxnSpPr>
          <p:nvPr/>
        </p:nvCxnSpPr>
        <p:spPr>
          <a:xfrm>
            <a:off x="2724150" y="2438400"/>
            <a:ext cx="28670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BDE3C9D-88AF-4B2F-AC03-23C365DEE48A}"/>
              </a:ext>
            </a:extLst>
          </p:cNvPr>
          <p:cNvSpPr txBox="1"/>
          <p:nvPr/>
        </p:nvSpPr>
        <p:spPr>
          <a:xfrm>
            <a:off x="838200" y="4181475"/>
            <a:ext cx="933446" cy="707886"/>
          </a:xfrm>
          <a:prstGeom prst="rect">
            <a:avLst/>
          </a:prstGeom>
          <a:noFill/>
        </p:spPr>
        <p:txBody>
          <a:bodyPr wrap="square" rtlCol="0">
            <a:spAutoFit/>
          </a:bodyPr>
          <a:lstStyle/>
          <a:p>
            <a:r>
              <a:rPr lang="en-US" altLang="zh-CN" sz="2000"/>
              <a:t>Index</a:t>
            </a:r>
          </a:p>
          <a:p>
            <a:r>
              <a:rPr lang="en-US" altLang="zh-CN" sz="2000"/>
              <a:t>Axis=0</a:t>
            </a:r>
            <a:endParaRPr lang="zh-CN" altLang="en-US" sz="2000"/>
          </a:p>
        </p:txBody>
      </p:sp>
      <p:sp>
        <p:nvSpPr>
          <p:cNvPr id="13" name="文本框 12">
            <a:extLst>
              <a:ext uri="{FF2B5EF4-FFF2-40B4-BE49-F238E27FC236}">
                <a16:creationId xmlns:a16="http://schemas.microsoft.com/office/drawing/2014/main" id="{CF2F10B8-7EAD-4D6B-AA42-B5A1F750E15E}"/>
              </a:ext>
            </a:extLst>
          </p:cNvPr>
          <p:cNvSpPr txBox="1"/>
          <p:nvPr/>
        </p:nvSpPr>
        <p:spPr>
          <a:xfrm>
            <a:off x="5819775" y="2085975"/>
            <a:ext cx="2867025" cy="400110"/>
          </a:xfrm>
          <a:prstGeom prst="rect">
            <a:avLst/>
          </a:prstGeom>
          <a:noFill/>
        </p:spPr>
        <p:txBody>
          <a:bodyPr wrap="square" rtlCol="0">
            <a:spAutoFit/>
          </a:bodyPr>
          <a:lstStyle/>
          <a:p>
            <a:r>
              <a:rPr lang="en-US" altLang="zh-CN" sz="2000"/>
              <a:t>Column  axis=1</a:t>
            </a:r>
            <a:endParaRPr lang="zh-CN" altLang="en-US" sz="2000"/>
          </a:p>
        </p:txBody>
      </p:sp>
      <p:sp>
        <p:nvSpPr>
          <p:cNvPr id="4" name="矩形 3">
            <a:extLst>
              <a:ext uri="{FF2B5EF4-FFF2-40B4-BE49-F238E27FC236}">
                <a16:creationId xmlns:a16="http://schemas.microsoft.com/office/drawing/2014/main" id="{069E4245-DF8E-4476-9D42-CD65DC42950B}"/>
              </a:ext>
            </a:extLst>
          </p:cNvPr>
          <p:cNvSpPr/>
          <p:nvPr/>
        </p:nvSpPr>
        <p:spPr>
          <a:xfrm>
            <a:off x="859538" y="5346125"/>
            <a:ext cx="10984610" cy="923330"/>
          </a:xfrm>
          <a:prstGeom prst="rect">
            <a:avLst/>
          </a:prstGeom>
          <a:noFill/>
        </p:spPr>
        <p:txBody>
          <a:bodyPr wrap="none" lIns="91440" tIns="45720" rIns="91440" bIns="45720">
            <a:spAutoFit/>
          </a:bodyPr>
          <a:lstStyle/>
          <a:p>
            <a:pPr algn="ctr"/>
            <a:r>
              <a:rPr lang="en-US" altLang="zh-CN" sz="5400" b="1" cap="none" spc="0">
                <a:ln w="22225">
                  <a:solidFill>
                    <a:schemeClr val="accent2"/>
                  </a:solidFill>
                  <a:prstDash val="solid"/>
                </a:ln>
                <a:solidFill>
                  <a:schemeClr val="accent2">
                    <a:lumMod val="40000"/>
                    <a:lumOff val="60000"/>
                  </a:schemeClr>
                </a:solidFill>
                <a:effectLst/>
              </a:rPr>
              <a:t>DataFrame</a:t>
            </a:r>
            <a:r>
              <a:rPr lang="zh-CN" altLang="en-US" sz="5400" b="1">
                <a:ln w="22225">
                  <a:solidFill>
                    <a:schemeClr val="accent2"/>
                  </a:solidFill>
                  <a:prstDash val="solid"/>
                </a:ln>
                <a:solidFill>
                  <a:schemeClr val="accent2">
                    <a:lumMod val="40000"/>
                    <a:lumOff val="60000"/>
                  </a:schemeClr>
                </a:solidFill>
              </a:rPr>
              <a:t>优先从列的角度进行思考</a:t>
            </a:r>
            <a:endParaRPr lang="zh-CN" alt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17693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25FDD-82DB-4F35-AFC1-C26FD193D8CC}"/>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02227183-E2F1-4A5C-88E3-108A2F6AB5C8}"/>
              </a:ext>
            </a:extLst>
          </p:cNvPr>
          <p:cNvSpPr>
            <a:spLocks noGrp="1"/>
          </p:cNvSpPr>
          <p:nvPr>
            <p:ph idx="4294967295"/>
          </p:nvPr>
        </p:nvSpPr>
        <p:spPr>
          <a:xfrm>
            <a:off x="282018" y="699266"/>
            <a:ext cx="11357531" cy="4639945"/>
          </a:xfrm>
        </p:spPr>
        <p:txBody>
          <a:bodyPr>
            <a:normAutofit/>
          </a:bodyPr>
          <a:lstStyle/>
          <a:p>
            <a:r>
              <a:rPr lang="en-US" altLang="zh-CN" sz="3600">
                <a:latin typeface="微软雅黑" panose="020B0503020204020204" pitchFamily="34" charset="-122"/>
                <a:ea typeface="微软雅黑" panose="020B0503020204020204" pitchFamily="34" charset="-122"/>
              </a:rPr>
              <a:t>DataFrame</a:t>
            </a:r>
            <a:r>
              <a:rPr lang="zh-CN" altLang="en-US" sz="3600">
                <a:latin typeface="微软雅黑" panose="020B0503020204020204" pitchFamily="34" charset="-122"/>
                <a:ea typeface="微软雅黑" panose="020B0503020204020204" pitchFamily="34" charset="-122"/>
              </a:rPr>
              <a:t>类型可以由哪些类型创建</a:t>
            </a:r>
            <a:endParaRPr lang="en-US" altLang="zh-CN" sz="3600">
              <a:latin typeface="微软雅黑" panose="020B0503020204020204" pitchFamily="34" charset="-122"/>
              <a:ea typeface="微软雅黑" panose="020B0503020204020204" pitchFamily="34" charset="-122"/>
            </a:endParaRPr>
          </a:p>
          <a:p>
            <a:pPr lvl="1"/>
            <a:r>
              <a:rPr lang="zh-CN" altLang="en-US" sz="3200">
                <a:latin typeface="微软雅黑" panose="020B0503020204020204" pitchFamily="34" charset="-122"/>
                <a:ea typeface="微软雅黑" panose="020B0503020204020204" pitchFamily="34" charset="-122"/>
              </a:rPr>
              <a:t>二维</a:t>
            </a:r>
            <a:r>
              <a:rPr lang="en-US" altLang="zh-CN" sz="3200">
                <a:latin typeface="微软雅黑" panose="020B0503020204020204" pitchFamily="34" charset="-122"/>
                <a:ea typeface="微软雅黑" panose="020B0503020204020204" pitchFamily="34" charset="-122"/>
              </a:rPr>
              <a:t>ndarray</a:t>
            </a:r>
            <a:r>
              <a:rPr lang="zh-CN" altLang="en-US" sz="3200">
                <a:latin typeface="微软雅黑" panose="020B0503020204020204" pitchFamily="34" charset="-122"/>
                <a:ea typeface="微软雅黑" panose="020B0503020204020204" pitchFamily="34" charset="-122"/>
              </a:rPr>
              <a:t>对象</a:t>
            </a:r>
            <a:endParaRPr lang="en-US" altLang="zh-CN" sz="3200">
              <a:latin typeface="微软雅黑" panose="020B0503020204020204" pitchFamily="34" charset="-122"/>
              <a:ea typeface="微软雅黑" panose="020B0503020204020204" pitchFamily="34" charset="-122"/>
            </a:endParaRPr>
          </a:p>
          <a:p>
            <a:pPr lvl="1"/>
            <a:r>
              <a:rPr lang="zh-CN" altLang="en-US" sz="3200">
                <a:latin typeface="微软雅黑" panose="020B0503020204020204" pitchFamily="34" charset="-122"/>
                <a:ea typeface="微软雅黑" panose="020B0503020204020204" pitchFamily="34" charset="-122"/>
              </a:rPr>
              <a:t>由一维</a:t>
            </a:r>
            <a:r>
              <a:rPr lang="en-US" altLang="zh-CN" sz="3200">
                <a:latin typeface="微软雅黑" panose="020B0503020204020204" pitchFamily="34" charset="-122"/>
                <a:ea typeface="微软雅黑" panose="020B0503020204020204" pitchFamily="34" charset="-122"/>
              </a:rPr>
              <a:t>ndarray</a:t>
            </a:r>
            <a:r>
              <a:rPr lang="zh-CN" altLang="en-US" sz="3200">
                <a:latin typeface="微软雅黑" panose="020B0503020204020204" pitchFamily="34" charset="-122"/>
                <a:ea typeface="微软雅黑" panose="020B0503020204020204" pitchFamily="34" charset="-122"/>
              </a:rPr>
              <a:t>、列表、字典、元组或 </a:t>
            </a:r>
            <a:r>
              <a:rPr lang="en-US" altLang="zh-CN" sz="3200">
                <a:latin typeface="微软雅黑" panose="020B0503020204020204" pitchFamily="34" charset="-122"/>
                <a:ea typeface="微软雅黑" panose="020B0503020204020204" pitchFamily="34" charset="-122"/>
              </a:rPr>
              <a:t>Series</a:t>
            </a:r>
            <a:r>
              <a:rPr lang="zh-CN" altLang="en-US" sz="3200">
                <a:latin typeface="微软雅黑" panose="020B0503020204020204" pitchFamily="34" charset="-122"/>
                <a:ea typeface="微软雅黑" panose="020B0503020204020204" pitchFamily="34" charset="-122"/>
              </a:rPr>
              <a:t>构成的字典</a:t>
            </a:r>
            <a:endParaRPr lang="en-US" altLang="zh-CN" sz="3200">
              <a:latin typeface="微软雅黑" panose="020B0503020204020204" pitchFamily="34" charset="-122"/>
              <a:ea typeface="微软雅黑" panose="020B0503020204020204" pitchFamily="34" charset="-122"/>
            </a:endParaRPr>
          </a:p>
          <a:p>
            <a:pPr lvl="1"/>
            <a:r>
              <a:rPr lang="en-US" altLang="zh-CN" sz="3200">
                <a:latin typeface="微软雅黑" panose="020B0503020204020204" pitchFamily="34" charset="-122"/>
                <a:ea typeface="微软雅黑" panose="020B0503020204020204" pitchFamily="34" charset="-122"/>
              </a:rPr>
              <a:t>Series</a:t>
            </a:r>
            <a:r>
              <a:rPr lang="zh-CN" altLang="en-US" sz="3200">
                <a:latin typeface="微软雅黑" panose="020B0503020204020204" pitchFamily="34" charset="-122"/>
                <a:ea typeface="微软雅黑" panose="020B0503020204020204" pitchFamily="34" charset="-122"/>
              </a:rPr>
              <a:t>类型</a:t>
            </a:r>
            <a:endParaRPr lang="en-US" altLang="zh-CN" sz="3200">
              <a:latin typeface="微软雅黑" panose="020B0503020204020204" pitchFamily="34" charset="-122"/>
              <a:ea typeface="微软雅黑" panose="020B0503020204020204" pitchFamily="34" charset="-122"/>
            </a:endParaRPr>
          </a:p>
          <a:p>
            <a:pPr lvl="1"/>
            <a:r>
              <a:rPr lang="zh-CN" altLang="en-US" sz="3200">
                <a:latin typeface="微软雅黑" panose="020B0503020204020204" pitchFamily="34" charset="-122"/>
                <a:ea typeface="微软雅黑" panose="020B0503020204020204" pitchFamily="34" charset="-122"/>
              </a:rPr>
              <a:t>其他的</a:t>
            </a:r>
            <a:r>
              <a:rPr lang="en-US" altLang="zh-CN" sz="3200">
                <a:latin typeface="微软雅黑" panose="020B0503020204020204" pitchFamily="34" charset="-122"/>
                <a:ea typeface="微软雅黑" panose="020B0503020204020204" pitchFamily="34" charset="-122"/>
              </a:rPr>
              <a:t>DataFrame</a:t>
            </a:r>
            <a:r>
              <a:rPr lang="zh-CN" altLang="en-US" sz="3200">
                <a:latin typeface="微软雅黑" panose="020B0503020204020204" pitchFamily="34" charset="-122"/>
                <a:ea typeface="微软雅黑" panose="020B0503020204020204" pitchFamily="34" charset="-122"/>
              </a:rPr>
              <a:t>类型</a:t>
            </a:r>
          </a:p>
        </p:txBody>
      </p:sp>
    </p:spTree>
    <p:extLst>
      <p:ext uri="{BB962C8B-B14F-4D97-AF65-F5344CB8AC3E}">
        <p14:creationId xmlns:p14="http://schemas.microsoft.com/office/powerpoint/2010/main" val="921108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B7454-81BE-46CA-8EC2-61E5F36DC462}"/>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A3E9886A-07A7-464A-B830-261533BD89D5}"/>
              </a:ext>
            </a:extLst>
          </p:cNvPr>
          <p:cNvSpPr>
            <a:spLocks noGrp="1"/>
          </p:cNvSpPr>
          <p:nvPr>
            <p:ph idx="4294967295"/>
          </p:nvPr>
        </p:nvSpPr>
        <p:spPr>
          <a:xfrm>
            <a:off x="133350" y="578485"/>
            <a:ext cx="10515600" cy="650239"/>
          </a:xfrm>
        </p:spPr>
        <p:txBody>
          <a:bodyPr>
            <a:normAutofit/>
          </a:bodyPr>
          <a:lstStyle/>
          <a:p>
            <a:r>
              <a:rPr lang="zh-CN" altLang="en-US" sz="3200" b="1">
                <a:latin typeface="微软雅黑" panose="020B0503020204020204" pitchFamily="34" charset="-122"/>
                <a:ea typeface="微软雅黑" panose="020B0503020204020204" pitchFamily="34" charset="-122"/>
              </a:rPr>
              <a:t>从二维</a:t>
            </a:r>
            <a:r>
              <a:rPr lang="en-US" altLang="zh-CN" sz="3200" b="1">
                <a:latin typeface="微软雅黑" panose="020B0503020204020204" pitchFamily="34" charset="-122"/>
                <a:ea typeface="微软雅黑" panose="020B0503020204020204" pitchFamily="34" charset="-122"/>
              </a:rPr>
              <a:t>ndarray</a:t>
            </a:r>
            <a:r>
              <a:rPr lang="zh-CN" altLang="en-US" sz="3200" b="1">
                <a:latin typeface="微软雅黑" panose="020B0503020204020204" pitchFamily="34" charset="-122"/>
                <a:ea typeface="微软雅黑" panose="020B0503020204020204" pitchFamily="34" charset="-122"/>
              </a:rPr>
              <a:t>对象创建</a:t>
            </a:r>
          </a:p>
        </p:txBody>
      </p:sp>
      <p:sp>
        <p:nvSpPr>
          <p:cNvPr id="6" name="文本框 5">
            <a:extLst>
              <a:ext uri="{FF2B5EF4-FFF2-40B4-BE49-F238E27FC236}">
                <a16:creationId xmlns:a16="http://schemas.microsoft.com/office/drawing/2014/main" id="{5676E898-D256-4403-9457-E756BB85F30E}"/>
              </a:ext>
            </a:extLst>
          </p:cNvPr>
          <p:cNvSpPr txBox="1"/>
          <p:nvPr/>
        </p:nvSpPr>
        <p:spPr>
          <a:xfrm>
            <a:off x="409575" y="1228397"/>
            <a:ext cx="11487150" cy="3970318"/>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58</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numpy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np</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59</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np</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arange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reshape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26128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0568142-F3C4-4E1D-B067-B0C2E206D7BD}"/>
              </a:ext>
            </a:extLst>
          </p:cNvPr>
          <p:cNvSpPr/>
          <p:nvPr/>
        </p:nvSpPr>
        <p:spPr>
          <a:xfrm>
            <a:off x="962025" y="4257675"/>
            <a:ext cx="3181350" cy="838200"/>
          </a:xfrm>
          <a:prstGeom prst="rect">
            <a:avLst/>
          </a:prstGeom>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A8B7454-81BE-46CA-8EC2-61E5F36DC462}"/>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A3E9886A-07A7-464A-B830-261533BD89D5}"/>
              </a:ext>
            </a:extLst>
          </p:cNvPr>
          <p:cNvSpPr>
            <a:spLocks noGrp="1"/>
          </p:cNvSpPr>
          <p:nvPr>
            <p:ph idx="4294967295"/>
          </p:nvPr>
        </p:nvSpPr>
        <p:spPr>
          <a:xfrm>
            <a:off x="133350" y="578485"/>
            <a:ext cx="10515600" cy="650239"/>
          </a:xfrm>
        </p:spPr>
        <p:txBody>
          <a:bodyPr>
            <a:normAutofit/>
          </a:bodyPr>
          <a:lstStyle/>
          <a:p>
            <a:r>
              <a:rPr lang="zh-CN" altLang="en-US" sz="3200" b="1">
                <a:latin typeface="微软雅黑" panose="020B0503020204020204" pitchFamily="34" charset="-122"/>
                <a:ea typeface="微软雅黑" panose="020B0503020204020204" pitchFamily="34" charset="-122"/>
              </a:rPr>
              <a:t>从二维</a:t>
            </a:r>
            <a:r>
              <a:rPr lang="en-US" altLang="zh-CN" sz="3200" b="1">
                <a:latin typeface="微软雅黑" panose="020B0503020204020204" pitchFamily="34" charset="-122"/>
                <a:ea typeface="微软雅黑" panose="020B0503020204020204" pitchFamily="34" charset="-122"/>
              </a:rPr>
              <a:t>ndarray</a:t>
            </a:r>
            <a:r>
              <a:rPr lang="zh-CN" altLang="en-US" sz="3200" b="1">
                <a:latin typeface="微软雅黑" panose="020B0503020204020204" pitchFamily="34" charset="-122"/>
                <a:ea typeface="微软雅黑" panose="020B0503020204020204" pitchFamily="34" charset="-122"/>
              </a:rPr>
              <a:t>对象创建</a:t>
            </a:r>
          </a:p>
        </p:txBody>
      </p:sp>
      <p:sp>
        <p:nvSpPr>
          <p:cNvPr id="6" name="文本框 5">
            <a:extLst>
              <a:ext uri="{FF2B5EF4-FFF2-40B4-BE49-F238E27FC236}">
                <a16:creationId xmlns:a16="http://schemas.microsoft.com/office/drawing/2014/main" id="{5676E898-D256-4403-9457-E756BB85F30E}"/>
              </a:ext>
            </a:extLst>
          </p:cNvPr>
          <p:cNvSpPr txBox="1"/>
          <p:nvPr/>
        </p:nvSpPr>
        <p:spPr>
          <a:xfrm>
            <a:off x="409575" y="1228397"/>
            <a:ext cx="11487150" cy="3970318"/>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pandas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58</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numpy </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np</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59</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np</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arange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reshape</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C449DA53-38D2-40B6-B725-29E751E3D9C9}"/>
              </a:ext>
            </a:extLst>
          </p:cNvPr>
          <p:cNvCxnSpPr/>
          <p:nvPr/>
        </p:nvCxnSpPr>
        <p:spPr>
          <a:xfrm flipH="1">
            <a:off x="4143375" y="3581400"/>
            <a:ext cx="1952625" cy="3619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6615611-BBCC-4CDB-B961-645209B35707}"/>
              </a:ext>
            </a:extLst>
          </p:cNvPr>
          <p:cNvCxnSpPr/>
          <p:nvPr/>
        </p:nvCxnSpPr>
        <p:spPr>
          <a:xfrm flipH="1" flipV="1">
            <a:off x="609600" y="5095875"/>
            <a:ext cx="66675" cy="685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D847E4D-6CDA-431F-A957-3277BA72FD77}"/>
              </a:ext>
            </a:extLst>
          </p:cNvPr>
          <p:cNvSpPr txBox="1"/>
          <p:nvPr/>
        </p:nvSpPr>
        <p:spPr>
          <a:xfrm>
            <a:off x="6191250" y="3295650"/>
            <a:ext cx="1704975" cy="523220"/>
          </a:xfrm>
          <a:prstGeom prst="rect">
            <a:avLst/>
          </a:prstGeom>
          <a:noFill/>
        </p:spPr>
        <p:txBody>
          <a:bodyPr wrap="square" rtlCol="0">
            <a:spAutoFit/>
          </a:bodyPr>
          <a:lstStyle/>
          <a:p>
            <a:r>
              <a:rPr lang="en-US" altLang="zh-CN" sz="2800" b="1">
                <a:latin typeface="微软雅黑" panose="020B0503020204020204" pitchFamily="34" charset="-122"/>
                <a:ea typeface="微软雅黑" panose="020B0503020204020204" pitchFamily="34" charset="-122"/>
              </a:rPr>
              <a:t>columns</a:t>
            </a:r>
            <a:endParaRPr lang="zh-CN" altLang="en-US" sz="2800" b="1">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EDC4A3D-BF15-42B4-B01A-FA6A6B3ACCD0}"/>
              </a:ext>
            </a:extLst>
          </p:cNvPr>
          <p:cNvSpPr txBox="1"/>
          <p:nvPr/>
        </p:nvSpPr>
        <p:spPr>
          <a:xfrm>
            <a:off x="838200" y="5695950"/>
            <a:ext cx="1066800" cy="461665"/>
          </a:xfrm>
          <a:prstGeom prst="rect">
            <a:avLst/>
          </a:prstGeom>
          <a:noFill/>
        </p:spPr>
        <p:txBody>
          <a:bodyPr wrap="square" rtlCol="0">
            <a:spAutoFit/>
          </a:bodyPr>
          <a:lstStyle/>
          <a:p>
            <a:r>
              <a:rPr lang="en-US" altLang="zh-CN" sz="2400" b="1"/>
              <a:t>index</a:t>
            </a:r>
            <a:endParaRPr lang="zh-CN" altLang="en-US" sz="2400" b="1"/>
          </a:p>
        </p:txBody>
      </p:sp>
    </p:spTree>
    <p:extLst>
      <p:ext uri="{BB962C8B-B14F-4D97-AF65-F5344CB8AC3E}">
        <p14:creationId xmlns:p14="http://schemas.microsoft.com/office/powerpoint/2010/main" val="2915098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61EA4-DDD2-4E4C-8B91-166A1AB1E2DA}"/>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7866BA6F-BBC9-408F-B385-685A7C3C6B55}"/>
              </a:ext>
            </a:extLst>
          </p:cNvPr>
          <p:cNvSpPr>
            <a:spLocks noGrp="1"/>
          </p:cNvSpPr>
          <p:nvPr>
            <p:ph idx="4294967295"/>
          </p:nvPr>
        </p:nvSpPr>
        <p:spPr>
          <a:xfrm>
            <a:off x="542925" y="716187"/>
            <a:ext cx="10515600" cy="450215"/>
          </a:xfrm>
        </p:spPr>
        <p:txBody>
          <a:bodyPr>
            <a:normAutofit lnSpcReduction="10000"/>
          </a:bodyPr>
          <a:lstStyle/>
          <a:p>
            <a:r>
              <a:rPr lang="zh-CN" altLang="en-US" b="1">
                <a:latin typeface="微软雅黑" panose="020B0503020204020204" pitchFamily="34" charset="-122"/>
                <a:ea typeface="微软雅黑" panose="020B0503020204020204" pitchFamily="34" charset="-122"/>
              </a:rPr>
              <a:t>从一维</a:t>
            </a:r>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对象字典创建</a:t>
            </a:r>
          </a:p>
        </p:txBody>
      </p:sp>
      <p:sp>
        <p:nvSpPr>
          <p:cNvPr id="6" name="文本框 5">
            <a:extLst>
              <a:ext uri="{FF2B5EF4-FFF2-40B4-BE49-F238E27FC236}">
                <a16:creationId xmlns:a16="http://schemas.microsoft.com/office/drawing/2014/main" id="{BFCA842A-DD03-44D1-9463-B7BF173271C7}"/>
              </a:ext>
            </a:extLst>
          </p:cNvPr>
          <p:cNvSpPr txBox="1"/>
          <p:nvPr/>
        </p:nvSpPr>
        <p:spPr>
          <a:xfrm>
            <a:off x="704850" y="1243429"/>
            <a:ext cx="10144125" cy="378565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'hotindex’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2294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1768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吴磊</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cs typeface="Times New Roman" panose="02020603050405020304" pitchFamily="18" charset="0"/>
              </a:rPr>
              <a:t>易烊千玺</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'birth’</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19991226</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20001128</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ea typeface="宋体" panose="02010600030101010101" pitchFamily="2" charset="-122"/>
                <a:cs typeface="Courier New" panose="02070309020205020404" pitchFamily="49" charset="0"/>
              </a:rPr>
              <a:t>吴磊</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ea typeface="宋体" panose="02010600030101010101" pitchFamily="2" charset="-122"/>
                <a:cs typeface="Courier New" panose="02070309020205020404" pitchFamily="49" charset="0"/>
              </a:rPr>
              <a:t>易烊千玺</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hotindex      birth</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吴磊</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2294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19991226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易烊千玺</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20001128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FE85EC2-0F4A-4D1F-8FF4-335F494E698C}"/>
              </a:ext>
            </a:extLst>
          </p:cNvPr>
          <p:cNvPicPr>
            <a:picLocks noChangeAspect="1"/>
          </p:cNvPicPr>
          <p:nvPr/>
        </p:nvPicPr>
        <p:blipFill>
          <a:blip r:embed="rId2"/>
          <a:stretch>
            <a:fillRect/>
          </a:stretch>
        </p:blipFill>
        <p:spPr>
          <a:xfrm>
            <a:off x="8689853" y="1022315"/>
            <a:ext cx="2368672" cy="1365320"/>
          </a:xfrm>
          <a:prstGeom prst="rect">
            <a:avLst/>
          </a:prstGeom>
        </p:spPr>
      </p:pic>
    </p:spTree>
    <p:extLst>
      <p:ext uri="{BB962C8B-B14F-4D97-AF65-F5344CB8AC3E}">
        <p14:creationId xmlns:p14="http://schemas.microsoft.com/office/powerpoint/2010/main" val="209122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61EA4-DDD2-4E4C-8B91-166A1AB1E2DA}"/>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7866BA6F-BBC9-408F-B385-685A7C3C6B55}"/>
              </a:ext>
            </a:extLst>
          </p:cNvPr>
          <p:cNvSpPr>
            <a:spLocks noGrp="1"/>
          </p:cNvSpPr>
          <p:nvPr>
            <p:ph idx="4294967295"/>
          </p:nvPr>
        </p:nvSpPr>
        <p:spPr>
          <a:xfrm>
            <a:off x="542925" y="716187"/>
            <a:ext cx="10515600" cy="450215"/>
          </a:xfrm>
        </p:spPr>
        <p:txBody>
          <a:bodyPr>
            <a:normAutofit lnSpcReduction="10000"/>
          </a:bodyPr>
          <a:lstStyle/>
          <a:p>
            <a:r>
              <a:rPr lang="zh-CN" altLang="en-US" b="1">
                <a:latin typeface="微软雅黑" panose="020B0503020204020204" pitchFamily="34" charset="-122"/>
                <a:ea typeface="微软雅黑" panose="020B0503020204020204" pitchFamily="34" charset="-122"/>
              </a:rPr>
              <a:t>从一维</a:t>
            </a:r>
            <a:r>
              <a:rPr lang="en-US" altLang="zh-CN" b="1">
                <a:latin typeface="微软雅黑" panose="020B0503020204020204" pitchFamily="34" charset="-122"/>
                <a:ea typeface="微软雅黑" panose="020B0503020204020204" pitchFamily="34" charset="-122"/>
              </a:rPr>
              <a:t>Series</a:t>
            </a:r>
            <a:r>
              <a:rPr lang="zh-CN" altLang="en-US" b="1">
                <a:latin typeface="微软雅黑" panose="020B0503020204020204" pitchFamily="34" charset="-122"/>
                <a:ea typeface="微软雅黑" panose="020B0503020204020204" pitchFamily="34" charset="-122"/>
              </a:rPr>
              <a:t>对象字典创建</a:t>
            </a:r>
          </a:p>
        </p:txBody>
      </p:sp>
      <p:sp>
        <p:nvSpPr>
          <p:cNvPr id="6" name="文本框 5">
            <a:extLst>
              <a:ext uri="{FF2B5EF4-FFF2-40B4-BE49-F238E27FC236}">
                <a16:creationId xmlns:a16="http://schemas.microsoft.com/office/drawing/2014/main" id="{BFCA842A-DD03-44D1-9463-B7BF173271C7}"/>
              </a:ext>
            </a:extLst>
          </p:cNvPr>
          <p:cNvSpPr txBox="1"/>
          <p:nvPr/>
        </p:nvSpPr>
        <p:spPr>
          <a:xfrm>
            <a:off x="704850" y="1243429"/>
            <a:ext cx="10144125" cy="4154984"/>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'hotindex’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2294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1768,995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吴磊</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cs typeface="Times New Roman" panose="02020603050405020304" pitchFamily="18" charset="0"/>
              </a:rPr>
              <a:t>易烊千玺</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FF0000"/>
                </a:solidFill>
                <a:latin typeface="Courier New" panose="02070309020205020404" pitchFamily="49" charset="0"/>
                <a:cs typeface="Times New Roman" panose="02020603050405020304" pitchFamily="18" charset="0"/>
              </a:rPr>
              <a:t>欧阳娜娜</a:t>
            </a:r>
            <a:r>
              <a:rPr lang="en-US" altLang="zh-CN" sz="20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'birth’</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Series</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19991226</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B050"/>
                </a:solidFill>
                <a:effectLst/>
                <a:latin typeface="Courier New" panose="02070309020205020404" pitchFamily="49" charset="0"/>
                <a:ea typeface="宋体" panose="02010600030101010101" pitchFamily="2" charset="-122"/>
                <a:cs typeface="Times New Roman" panose="02020603050405020304" pitchFamily="18" charset="0"/>
              </a:rPr>
              <a:t>20001128</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ea typeface="宋体" panose="02010600030101010101" pitchFamily="2" charset="-122"/>
                <a:cs typeface="Courier New" panose="02070309020205020404" pitchFamily="49" charset="0"/>
              </a:rPr>
              <a:t>吴磊</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B050"/>
                </a:solidFill>
                <a:latin typeface="Courier New" panose="02070309020205020404" pitchFamily="49" charset="0"/>
                <a:ea typeface="宋体" panose="02010600030101010101" pitchFamily="2" charset="-122"/>
                <a:cs typeface="Courier New" panose="02070309020205020404" pitchFamily="49" charset="0"/>
              </a:rPr>
              <a:t>易烊千玺</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hotindex      birth</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吴磊</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2294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19991226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易烊千玺</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1768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20001128</a:t>
            </a:r>
          </a:p>
          <a:p>
            <a:pPr algn="just"/>
            <a:r>
              <a:rPr lang="zh-CN" altLang="en-US" sz="2000" b="1" kern="0">
                <a:latin typeface="Courier New" panose="02070309020205020404" pitchFamily="49" charset="0"/>
                <a:ea typeface="宋体" panose="02010600030101010101" pitchFamily="2" charset="-122"/>
                <a:cs typeface="Times New Roman" panose="02020603050405020304" pitchFamily="18" charset="0"/>
              </a:rPr>
              <a:t>欧阳娜娜</a:t>
            </a:r>
            <a:r>
              <a:rPr lang="zh-CN" altLang="en-US"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995       NaN</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514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CC231-A82D-4E16-BDC6-BF813D03A68F}"/>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3" name="内容占位符 2">
            <a:extLst>
              <a:ext uri="{FF2B5EF4-FFF2-40B4-BE49-F238E27FC236}">
                <a16:creationId xmlns:a16="http://schemas.microsoft.com/office/drawing/2014/main" id="{BB12B0F3-CBF7-492C-96F1-76D1946494CB}"/>
              </a:ext>
            </a:extLst>
          </p:cNvPr>
          <p:cNvSpPr>
            <a:spLocks noGrp="1"/>
          </p:cNvSpPr>
          <p:nvPr>
            <p:ph idx="4294967295"/>
          </p:nvPr>
        </p:nvSpPr>
        <p:spPr>
          <a:xfrm>
            <a:off x="209550" y="645161"/>
            <a:ext cx="10515600" cy="497840"/>
          </a:xfrm>
        </p:spPr>
        <p:txBody>
          <a:bodyPr/>
          <a:lstStyle/>
          <a:p>
            <a:r>
              <a:rPr lang="zh-CN" altLang="en-US" b="1">
                <a:latin typeface="微软雅黑" panose="020B0503020204020204" pitchFamily="34" charset="-122"/>
                <a:ea typeface="微软雅黑" panose="020B0503020204020204" pitchFamily="34" charset="-122"/>
              </a:rPr>
              <a:t>从列表类型的字典创建</a:t>
            </a:r>
          </a:p>
        </p:txBody>
      </p:sp>
      <p:sp>
        <p:nvSpPr>
          <p:cNvPr id="8" name="文本框 7">
            <a:extLst>
              <a:ext uri="{FF2B5EF4-FFF2-40B4-BE49-F238E27FC236}">
                <a16:creationId xmlns:a16="http://schemas.microsoft.com/office/drawing/2014/main" id="{9B178134-ED75-488C-83C9-FD8A7F86FA38}"/>
              </a:ext>
            </a:extLst>
          </p:cNvPr>
          <p:cNvSpPr txBox="1"/>
          <p:nvPr/>
        </p:nvSpPr>
        <p:spPr>
          <a:xfrm>
            <a:off x="142875" y="1166842"/>
            <a:ext cx="11839575" cy="3785652"/>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181</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dt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'hotindex'</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2294</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1768</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995</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'birth'</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19991226</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20001128</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20000615</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182</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DataFrame</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index</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吴磊</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易烊千玺</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2400" b="1" kern="0">
                <a:solidFill>
                  <a:srgbClr val="00B050"/>
                </a:solidFill>
                <a:effectLst/>
                <a:latin typeface="Courier New" panose="02070309020205020404" pitchFamily="49" charset="0"/>
                <a:ea typeface="宋体" panose="02010600030101010101" pitchFamily="2" charset="-122"/>
                <a:cs typeface="Courier New" panose="02070309020205020404" pitchFamily="49" charset="0"/>
              </a:rPr>
              <a:t>欧阳娜娜</a:t>
            </a:r>
            <a:r>
              <a:rPr lang="en-US"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183</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183</a:t>
            </a:r>
            <a:r>
              <a:rPr lang="en-US" altLang="zh-CN" sz="24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hotindex     birth</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吴磊</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2294</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19991226</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易烊千玺</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1768</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20001128</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a:p>
            <a:pPr algn="just"/>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欧阳娜娜</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995</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20000615</a:t>
            </a:r>
            <a:endParaRPr lang="zh-CN" altLang="zh-CN" sz="28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82885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E0E95-258A-4D43-9F4D-3093C39B8B20}"/>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7" name="文本框 6">
            <a:extLst>
              <a:ext uri="{FF2B5EF4-FFF2-40B4-BE49-F238E27FC236}">
                <a16:creationId xmlns:a16="http://schemas.microsoft.com/office/drawing/2014/main" id="{B862D6BB-0F17-477F-AFC0-F229FB854215}"/>
              </a:ext>
            </a:extLst>
          </p:cNvPr>
          <p:cNvSpPr txBox="1"/>
          <p:nvPr/>
        </p:nvSpPr>
        <p:spPr>
          <a:xfrm>
            <a:off x="266701" y="612844"/>
            <a:ext cx="7238999" cy="3570208"/>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年</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月部分大中城市新建住宅</a:t>
            </a:r>
            <a:r>
              <a:rPr lang="zh-CN" altLang="en-US"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价格指数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年</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月部分大中城市新建住宅</a:t>
            </a:r>
            <a:r>
              <a:rPr lang="zh-CN" altLang="en-US"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价格指数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d1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A425E78-8DF8-464F-9E60-05C3379A6846}"/>
              </a:ext>
            </a:extLst>
          </p:cNvPr>
          <p:cNvSpPr txBox="1"/>
          <p:nvPr/>
        </p:nvSpPr>
        <p:spPr>
          <a:xfrm>
            <a:off x="6243638" y="2346275"/>
            <a:ext cx="616267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80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0686E-4C13-4428-BAA7-4C390BA79159}"/>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回顾前面的知识</a:t>
            </a:r>
          </a:p>
        </p:txBody>
      </p:sp>
      <p:pic>
        <p:nvPicPr>
          <p:cNvPr id="4" name="图片 3">
            <a:extLst>
              <a:ext uri="{FF2B5EF4-FFF2-40B4-BE49-F238E27FC236}">
                <a16:creationId xmlns:a16="http://schemas.microsoft.com/office/drawing/2014/main" id="{E1C5A6C5-ED5A-48B6-94FE-D7D1A3AEA479}"/>
              </a:ext>
            </a:extLst>
          </p:cNvPr>
          <p:cNvPicPr>
            <a:picLocks noChangeAspect="1"/>
          </p:cNvPicPr>
          <p:nvPr/>
        </p:nvPicPr>
        <p:blipFill>
          <a:blip r:embed="rId2"/>
          <a:stretch>
            <a:fillRect/>
          </a:stretch>
        </p:blipFill>
        <p:spPr>
          <a:xfrm>
            <a:off x="536466" y="729616"/>
            <a:ext cx="5837276" cy="1974887"/>
          </a:xfrm>
          <a:prstGeom prst="rect">
            <a:avLst/>
          </a:prstGeom>
        </p:spPr>
      </p:pic>
      <p:sp>
        <p:nvSpPr>
          <p:cNvPr id="6" name="文本框 5">
            <a:extLst>
              <a:ext uri="{FF2B5EF4-FFF2-40B4-BE49-F238E27FC236}">
                <a16:creationId xmlns:a16="http://schemas.microsoft.com/office/drawing/2014/main" id="{86742CB5-5FE0-4EF4-B4EC-B832AE82C018}"/>
              </a:ext>
            </a:extLst>
          </p:cNvPr>
          <p:cNvSpPr txBox="1"/>
          <p:nvPr/>
        </p:nvSpPr>
        <p:spPr>
          <a:xfrm>
            <a:off x="4908441" y="2934502"/>
            <a:ext cx="6162674" cy="1815882"/>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score</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88</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A93212A1-C81B-4539-BB77-DAF5ED036659}"/>
              </a:ext>
            </a:extLst>
          </p:cNvPr>
          <p:cNvSpPr txBox="1"/>
          <p:nvPr/>
        </p:nvSpPr>
        <p:spPr>
          <a:xfrm>
            <a:off x="336441" y="4057886"/>
            <a:ext cx="7455009" cy="1384995"/>
          </a:xfrm>
          <a:prstGeom prst="rect">
            <a:avLst/>
          </a:prstGeom>
          <a:noFill/>
        </p:spPr>
        <p:txBody>
          <a:bodyPr wrap="square" rtlCol="0">
            <a:spAutoFit/>
          </a:bodyPr>
          <a:lstStyle/>
          <a:p>
            <a:r>
              <a:rPr lang="zh-CN" altLang="en-US" sz="2800">
                <a:solidFill>
                  <a:srgbClr val="FF0000"/>
                </a:solidFill>
              </a:rPr>
              <a:t>想获取张三同学的语文成绩要怎么做？</a:t>
            </a:r>
            <a:endParaRPr lang="en-US" altLang="zh-CN" sz="2800">
              <a:solidFill>
                <a:srgbClr val="FF0000"/>
              </a:solidFill>
            </a:endParaRPr>
          </a:p>
          <a:p>
            <a:r>
              <a:rPr lang="zh-CN" altLang="en-US" sz="2800">
                <a:solidFill>
                  <a:srgbClr val="FF0000"/>
                </a:solidFill>
              </a:rPr>
              <a:t>想获取英语成绩的平均值要做怎么做？</a:t>
            </a:r>
            <a:endParaRPr lang="en-US" altLang="zh-CN" sz="2800">
              <a:solidFill>
                <a:srgbClr val="FF0000"/>
              </a:solidFill>
            </a:endParaRPr>
          </a:p>
          <a:p>
            <a:r>
              <a:rPr lang="zh-CN" altLang="en-US" sz="2800">
                <a:solidFill>
                  <a:srgbClr val="FF0000"/>
                </a:solidFill>
              </a:rPr>
              <a:t>想获取李四同学成绩最好的科目要怎么做</a:t>
            </a:r>
            <a:r>
              <a:rPr lang="en-US" altLang="zh-CN" sz="2800">
                <a:solidFill>
                  <a:srgbClr val="FF0000"/>
                </a:solidFill>
              </a:rPr>
              <a:t>?</a:t>
            </a:r>
            <a:endParaRPr lang="zh-CN" altLang="en-US" sz="2000">
              <a:solidFill>
                <a:srgbClr val="FF0000"/>
              </a:solidFill>
            </a:endParaRPr>
          </a:p>
        </p:txBody>
      </p:sp>
    </p:spTree>
    <p:extLst>
      <p:ext uri="{BB962C8B-B14F-4D97-AF65-F5344CB8AC3E}">
        <p14:creationId xmlns:p14="http://schemas.microsoft.com/office/powerpoint/2010/main" val="34838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CA8F5-771A-41AE-A91E-C9CFDEE5FF2C}"/>
              </a:ext>
            </a:extLst>
          </p:cNvPr>
          <p:cNvSpPr>
            <a:spLocks noGrp="1"/>
          </p:cNvSpPr>
          <p:nvPr>
            <p:ph type="title"/>
          </p:nvPr>
        </p:nvSpPr>
        <p:spPr/>
        <p:txBody>
          <a:bodyPr/>
          <a:lstStyle/>
          <a:p>
            <a:r>
              <a:rPr lang="zh-CN" altLang="en-US" sz="2800" b="1" kern="0">
                <a:effectLst/>
                <a:latin typeface="微软雅黑" panose="020B0503020204020204" pitchFamily="34" charset="-122"/>
                <a:ea typeface="微软雅黑" panose="020B0503020204020204" pitchFamily="34" charset="-122"/>
                <a:cs typeface="Courier New" panose="02070309020205020404" pitchFamily="49" charset="0"/>
              </a:rPr>
              <a:t>额外知识</a:t>
            </a:r>
            <a:r>
              <a:rPr lang="en-US" altLang="zh-CN" sz="2800" b="1" kern="0">
                <a:effectLst/>
                <a:latin typeface="微软雅黑" panose="020B0503020204020204" pitchFamily="34" charset="-122"/>
                <a:ea typeface="微软雅黑" panose="020B0503020204020204" pitchFamily="34" charset="-122"/>
                <a:cs typeface="Courier New" panose="02070309020205020404" pitchFamily="49" charset="0"/>
              </a:rPr>
              <a:t>—</a:t>
            </a:r>
            <a:r>
              <a:rPr lang="zh-CN" altLang="zh-CN" sz="2800" b="1" kern="0">
                <a:effectLst/>
                <a:latin typeface="微软雅黑" panose="020B0503020204020204" pitchFamily="34" charset="-122"/>
                <a:ea typeface="微软雅黑" panose="020B0503020204020204" pitchFamily="34" charset="-122"/>
                <a:cs typeface="Courier New" panose="02070309020205020404" pitchFamily="49" charset="0"/>
              </a:rPr>
              <a:t>新建住宅价格指数</a:t>
            </a:r>
            <a:endParaRPr lang="zh-CN" altLang="en-US">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170AC12-63AB-4A1E-AF1E-780DCF4B4DEE}"/>
              </a:ext>
            </a:extLst>
          </p:cNvPr>
          <p:cNvSpPr txBox="1"/>
          <p:nvPr/>
        </p:nvSpPr>
        <p:spPr>
          <a:xfrm>
            <a:off x="357188" y="838885"/>
            <a:ext cx="10082212" cy="954107"/>
          </a:xfrm>
          <a:prstGeom prst="rect">
            <a:avLst/>
          </a:prstGeom>
          <a:noFill/>
        </p:spPr>
        <p:txBody>
          <a:bodyPr wrap="square">
            <a:spAutoFit/>
          </a:bodyPr>
          <a:lstStyle/>
          <a:p>
            <a:r>
              <a:rPr lang="zh-CN" altLang="en-US" sz="3200">
                <a:solidFill>
                  <a:srgbClr val="FF0000"/>
                </a:solidFill>
                <a:latin typeface="微软雅黑" panose="020B0503020204020204" pitchFamily="34" charset="-122"/>
                <a:ea typeface="微软雅黑" panose="020B0503020204020204" pitchFamily="34" charset="-122"/>
              </a:rPr>
              <a:t>新建住宅销售价格指数</a:t>
            </a:r>
            <a:r>
              <a:rPr lang="zh-CN" altLang="en-US" sz="2400">
                <a:latin typeface="微软雅黑" panose="020B0503020204020204" pitchFamily="34" charset="-122"/>
                <a:ea typeface="微软雅黑" panose="020B0503020204020204" pitchFamily="34" charset="-122"/>
              </a:rPr>
              <a:t>是综合反映新建住宅商品价格水平总体变化趋势和变化幅度的相对数。</a:t>
            </a:r>
          </a:p>
        </p:txBody>
      </p:sp>
      <p:sp>
        <p:nvSpPr>
          <p:cNvPr id="5" name="文本框 4">
            <a:extLst>
              <a:ext uri="{FF2B5EF4-FFF2-40B4-BE49-F238E27FC236}">
                <a16:creationId xmlns:a16="http://schemas.microsoft.com/office/drawing/2014/main" id="{40F694AA-95EA-468E-8BE6-7CEA305A2F83}"/>
              </a:ext>
            </a:extLst>
          </p:cNvPr>
          <p:cNvSpPr txBox="1"/>
          <p:nvPr/>
        </p:nvSpPr>
        <p:spPr>
          <a:xfrm>
            <a:off x="142876" y="1933575"/>
            <a:ext cx="5467349" cy="1015663"/>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环比：</a:t>
            </a:r>
            <a:r>
              <a:rPr lang="en-US" altLang="zh-CN" sz="2000" b="1">
                <a:latin typeface="微软雅黑" panose="020B0503020204020204" pitchFamily="34" charset="-122"/>
                <a:ea typeface="微软雅黑" panose="020B0503020204020204" pitchFamily="34" charset="-122"/>
              </a:rPr>
              <a:t>2020</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12</a:t>
            </a:r>
            <a:r>
              <a:rPr lang="zh-CN" altLang="en-US" sz="2000" b="1">
                <a:latin typeface="微软雅黑" panose="020B0503020204020204" pitchFamily="34" charset="-122"/>
                <a:ea typeface="微软雅黑" panose="020B0503020204020204" pitchFamily="34" charset="-122"/>
              </a:rPr>
              <a:t>月相比</a:t>
            </a:r>
            <a:r>
              <a:rPr lang="en-US" altLang="zh-CN" sz="2000" b="1">
                <a:latin typeface="微软雅黑" panose="020B0503020204020204" pitchFamily="34" charset="-122"/>
                <a:ea typeface="微软雅黑" panose="020B0503020204020204" pitchFamily="34" charset="-122"/>
              </a:rPr>
              <a:t>2020</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11</a:t>
            </a:r>
            <a:r>
              <a:rPr lang="zh-CN" altLang="en-US" sz="2000" b="1">
                <a:latin typeface="微软雅黑" panose="020B0503020204020204" pitchFamily="34" charset="-122"/>
                <a:ea typeface="微软雅黑" panose="020B0503020204020204" pitchFamily="34" charset="-122"/>
              </a:rPr>
              <a:t>月的变化</a:t>
            </a:r>
            <a:endParaRPr lang="en-US" altLang="zh-CN"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同比：</a:t>
            </a:r>
            <a:r>
              <a:rPr lang="en-US" altLang="zh-CN" sz="2000" b="1">
                <a:latin typeface="微软雅黑" panose="020B0503020204020204" pitchFamily="34" charset="-122"/>
                <a:ea typeface="微软雅黑" panose="020B0503020204020204" pitchFamily="34" charset="-122"/>
              </a:rPr>
              <a:t>2020</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12</a:t>
            </a:r>
            <a:r>
              <a:rPr lang="zh-CN" altLang="en-US" sz="2000" b="1">
                <a:latin typeface="微软雅黑" panose="020B0503020204020204" pitchFamily="34" charset="-122"/>
                <a:ea typeface="微软雅黑" panose="020B0503020204020204" pitchFamily="34" charset="-122"/>
              </a:rPr>
              <a:t>月相比</a:t>
            </a:r>
            <a:r>
              <a:rPr lang="en-US" altLang="zh-CN" sz="2000" b="1">
                <a:latin typeface="微软雅黑" panose="020B0503020204020204" pitchFamily="34" charset="-122"/>
                <a:ea typeface="微软雅黑" panose="020B0503020204020204" pitchFamily="34" charset="-122"/>
              </a:rPr>
              <a:t>2019</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12</a:t>
            </a:r>
            <a:r>
              <a:rPr lang="zh-CN" altLang="en-US" sz="2000" b="1">
                <a:latin typeface="微软雅黑" panose="020B0503020204020204" pitchFamily="34" charset="-122"/>
                <a:ea typeface="微软雅黑" panose="020B0503020204020204" pitchFamily="34" charset="-122"/>
              </a:rPr>
              <a:t>月的变化</a:t>
            </a:r>
            <a:endParaRPr lang="en-US" altLang="zh-CN"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定基：</a:t>
            </a:r>
            <a:r>
              <a:rPr lang="en-US" altLang="zh-CN" sz="2000" b="1">
                <a:latin typeface="微软雅黑" panose="020B0503020204020204" pitchFamily="34" charset="-122"/>
                <a:ea typeface="微软雅黑" panose="020B0503020204020204" pitchFamily="34" charset="-122"/>
              </a:rPr>
              <a:t> 2020</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12</a:t>
            </a:r>
            <a:r>
              <a:rPr lang="zh-CN" altLang="en-US" sz="2000" b="1">
                <a:latin typeface="微软雅黑" panose="020B0503020204020204" pitchFamily="34" charset="-122"/>
                <a:ea typeface="微软雅黑" panose="020B0503020204020204" pitchFamily="34" charset="-122"/>
              </a:rPr>
              <a:t>月相比</a:t>
            </a:r>
            <a:r>
              <a:rPr lang="en-US" altLang="zh-CN" sz="2000" b="1">
                <a:latin typeface="微软雅黑" panose="020B0503020204020204" pitchFamily="34" charset="-122"/>
                <a:ea typeface="微软雅黑" panose="020B0503020204020204" pitchFamily="34" charset="-122"/>
              </a:rPr>
              <a:t>2015</a:t>
            </a:r>
            <a:r>
              <a:rPr lang="zh-CN" altLang="en-US" sz="2000" b="1">
                <a:latin typeface="微软雅黑" panose="020B0503020204020204" pitchFamily="34" charset="-122"/>
                <a:ea typeface="微软雅黑" panose="020B0503020204020204" pitchFamily="34" charset="-122"/>
              </a:rPr>
              <a:t>年</a:t>
            </a:r>
            <a:r>
              <a:rPr lang="en-US" altLang="zh-CN" sz="2000" b="1">
                <a:latin typeface="微软雅黑" panose="020B0503020204020204" pitchFamily="34" charset="-122"/>
                <a:ea typeface="微软雅黑" panose="020B0503020204020204" pitchFamily="34" charset="-122"/>
              </a:rPr>
              <a:t>12</a:t>
            </a:r>
            <a:r>
              <a:rPr lang="zh-CN" altLang="en-US" sz="2000" b="1">
                <a:latin typeface="微软雅黑" panose="020B0503020204020204" pitchFamily="34" charset="-122"/>
                <a:ea typeface="微软雅黑" panose="020B0503020204020204" pitchFamily="34" charset="-122"/>
              </a:rPr>
              <a:t>月的变化</a:t>
            </a:r>
          </a:p>
        </p:txBody>
      </p:sp>
      <p:sp>
        <p:nvSpPr>
          <p:cNvPr id="6" name="文本框 5">
            <a:extLst>
              <a:ext uri="{FF2B5EF4-FFF2-40B4-BE49-F238E27FC236}">
                <a16:creationId xmlns:a16="http://schemas.microsoft.com/office/drawing/2014/main" id="{5B771D49-4AF8-4ECF-B6E4-CDAFF23B31D9}"/>
              </a:ext>
            </a:extLst>
          </p:cNvPr>
          <p:cNvSpPr txBox="1"/>
          <p:nvPr/>
        </p:nvSpPr>
        <p:spPr>
          <a:xfrm>
            <a:off x="5672138" y="1543735"/>
            <a:ext cx="616267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00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CA8F5-771A-41AE-A91E-C9CFDEE5FF2C}"/>
              </a:ext>
            </a:extLst>
          </p:cNvPr>
          <p:cNvSpPr>
            <a:spLocks noGrp="1"/>
          </p:cNvSpPr>
          <p:nvPr>
            <p:ph type="title"/>
          </p:nvPr>
        </p:nvSpPr>
        <p:spPr/>
        <p:txBody>
          <a:bodyPr/>
          <a:lstStyle/>
          <a:p>
            <a:r>
              <a:rPr lang="zh-CN" altLang="en-US" sz="2800" b="1" kern="0">
                <a:effectLst/>
                <a:latin typeface="微软雅黑" panose="020B0503020204020204" pitchFamily="34" charset="-122"/>
                <a:ea typeface="微软雅黑" panose="020B0503020204020204" pitchFamily="34" charset="-122"/>
                <a:cs typeface="Courier New" panose="02070309020205020404" pitchFamily="49" charset="0"/>
              </a:rPr>
              <a:t>额外知识</a:t>
            </a:r>
            <a:r>
              <a:rPr lang="en-US" altLang="zh-CN" sz="2800" b="1" kern="0">
                <a:effectLst/>
                <a:latin typeface="微软雅黑" panose="020B0503020204020204" pitchFamily="34" charset="-122"/>
                <a:ea typeface="微软雅黑" panose="020B0503020204020204" pitchFamily="34" charset="-122"/>
                <a:cs typeface="Courier New" panose="02070309020205020404" pitchFamily="49" charset="0"/>
              </a:rPr>
              <a:t>—</a:t>
            </a:r>
            <a:r>
              <a:rPr lang="zh-CN" altLang="zh-CN" sz="2800" b="1" kern="0">
                <a:effectLst/>
                <a:latin typeface="微软雅黑" panose="020B0503020204020204" pitchFamily="34" charset="-122"/>
                <a:ea typeface="微软雅黑" panose="020B0503020204020204" pitchFamily="34" charset="-122"/>
                <a:cs typeface="Courier New" panose="02070309020205020404" pitchFamily="49" charset="0"/>
              </a:rPr>
              <a:t>新建住宅价格指数</a:t>
            </a:r>
            <a:endParaRPr lang="zh-CN" altLang="en-US">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6B35381-D95D-4AB1-9B26-C4AF5ACFAC16}"/>
              </a:ext>
            </a:extLst>
          </p:cNvPr>
          <p:cNvPicPr>
            <a:picLocks noChangeAspect="1"/>
          </p:cNvPicPr>
          <p:nvPr/>
        </p:nvPicPr>
        <p:blipFill>
          <a:blip r:embed="rId2"/>
          <a:stretch>
            <a:fillRect/>
          </a:stretch>
        </p:blipFill>
        <p:spPr>
          <a:xfrm>
            <a:off x="33020" y="499617"/>
            <a:ext cx="7752388" cy="6090067"/>
          </a:xfrm>
          <a:prstGeom prst="rect">
            <a:avLst/>
          </a:prstGeom>
        </p:spPr>
      </p:pic>
      <p:pic>
        <p:nvPicPr>
          <p:cNvPr id="9" name="图片 8">
            <a:extLst>
              <a:ext uri="{FF2B5EF4-FFF2-40B4-BE49-F238E27FC236}">
                <a16:creationId xmlns:a16="http://schemas.microsoft.com/office/drawing/2014/main" id="{4A12471C-4E23-4632-AF49-7002851350E4}"/>
              </a:ext>
            </a:extLst>
          </p:cNvPr>
          <p:cNvPicPr>
            <a:picLocks noChangeAspect="1"/>
          </p:cNvPicPr>
          <p:nvPr/>
        </p:nvPicPr>
        <p:blipFill>
          <a:blip r:embed="rId3"/>
          <a:stretch>
            <a:fillRect/>
          </a:stretch>
        </p:blipFill>
        <p:spPr>
          <a:xfrm>
            <a:off x="7597663" y="1034927"/>
            <a:ext cx="4349974" cy="2394073"/>
          </a:xfrm>
          <a:prstGeom prst="rect">
            <a:avLst/>
          </a:prstGeom>
        </p:spPr>
      </p:pic>
      <p:pic>
        <p:nvPicPr>
          <p:cNvPr id="11" name="图片 10">
            <a:extLst>
              <a:ext uri="{FF2B5EF4-FFF2-40B4-BE49-F238E27FC236}">
                <a16:creationId xmlns:a16="http://schemas.microsoft.com/office/drawing/2014/main" id="{B300BA46-C4F2-4406-BF21-81B9D07A80C5}"/>
              </a:ext>
            </a:extLst>
          </p:cNvPr>
          <p:cNvPicPr>
            <a:picLocks noChangeAspect="1"/>
          </p:cNvPicPr>
          <p:nvPr/>
        </p:nvPicPr>
        <p:blipFill>
          <a:blip r:embed="rId4"/>
          <a:stretch>
            <a:fillRect/>
          </a:stretch>
        </p:blipFill>
        <p:spPr>
          <a:xfrm>
            <a:off x="7578612" y="3695639"/>
            <a:ext cx="4369025" cy="2381372"/>
          </a:xfrm>
          <a:prstGeom prst="rect">
            <a:avLst/>
          </a:prstGeom>
        </p:spPr>
      </p:pic>
    </p:spTree>
    <p:extLst>
      <p:ext uri="{BB962C8B-B14F-4D97-AF65-F5344CB8AC3E}">
        <p14:creationId xmlns:p14="http://schemas.microsoft.com/office/powerpoint/2010/main" val="3612215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0CB4F-C889-44EB-96B2-64B31BB26029}"/>
              </a:ext>
            </a:extLst>
          </p:cNvPr>
          <p:cNvSpPr>
            <a:spLocks noGrp="1"/>
          </p:cNvSpPr>
          <p:nvPr>
            <p:ph type="title"/>
          </p:nvPr>
        </p:nvSpPr>
        <p:spPr/>
        <p:txBody>
          <a:bodyPr/>
          <a:lstStyle/>
          <a:p>
            <a:r>
              <a:rPr lang="zh-CN" altLang="en-US" sz="2800" b="1" kern="0">
                <a:effectLst/>
                <a:latin typeface="微软雅黑" panose="020B0503020204020204" pitchFamily="34" charset="-122"/>
                <a:ea typeface="微软雅黑" panose="020B0503020204020204" pitchFamily="34" charset="-122"/>
                <a:cs typeface="Courier New" panose="02070309020205020404" pitchFamily="49" charset="0"/>
              </a:rPr>
              <a:t>额外知识</a:t>
            </a:r>
            <a:r>
              <a:rPr lang="en-US" altLang="zh-CN" sz="2800" b="1" kern="0">
                <a:effectLst/>
                <a:latin typeface="微软雅黑" panose="020B0503020204020204" pitchFamily="34" charset="-122"/>
                <a:ea typeface="微软雅黑" panose="020B0503020204020204" pitchFamily="34" charset="-122"/>
                <a:cs typeface="Courier New" panose="02070309020205020404" pitchFamily="49" charset="0"/>
              </a:rPr>
              <a:t>—</a:t>
            </a:r>
            <a:r>
              <a:rPr lang="zh-CN" altLang="en-US" b="1" kern="0">
                <a:latin typeface="微软雅黑" panose="020B0503020204020204" pitchFamily="34" charset="-122"/>
                <a:ea typeface="微软雅黑" panose="020B0503020204020204" pitchFamily="34" charset="-122"/>
                <a:cs typeface="Courier New" panose="02070309020205020404" pitchFamily="49" charset="0"/>
              </a:rPr>
              <a:t>二手</a:t>
            </a:r>
            <a:r>
              <a:rPr lang="zh-CN" altLang="zh-CN" sz="2800" b="1" kern="0">
                <a:effectLst/>
                <a:latin typeface="微软雅黑" panose="020B0503020204020204" pitchFamily="34" charset="-122"/>
                <a:ea typeface="微软雅黑" panose="020B0503020204020204" pitchFamily="34" charset="-122"/>
                <a:cs typeface="Courier New" panose="02070309020205020404" pitchFamily="49" charset="0"/>
              </a:rPr>
              <a:t>住宅价格指数</a:t>
            </a:r>
            <a:endParaRPr lang="zh-CN" altLang="en-US"/>
          </a:p>
        </p:txBody>
      </p:sp>
      <p:pic>
        <p:nvPicPr>
          <p:cNvPr id="4" name="图片 3">
            <a:extLst>
              <a:ext uri="{FF2B5EF4-FFF2-40B4-BE49-F238E27FC236}">
                <a16:creationId xmlns:a16="http://schemas.microsoft.com/office/drawing/2014/main" id="{4C9D16ED-6BED-4E06-B879-63756F1CBE74}"/>
              </a:ext>
            </a:extLst>
          </p:cNvPr>
          <p:cNvPicPr>
            <a:picLocks noChangeAspect="1"/>
          </p:cNvPicPr>
          <p:nvPr/>
        </p:nvPicPr>
        <p:blipFill>
          <a:blip r:embed="rId2"/>
          <a:stretch>
            <a:fillRect/>
          </a:stretch>
        </p:blipFill>
        <p:spPr>
          <a:xfrm>
            <a:off x="220773" y="603148"/>
            <a:ext cx="5810549" cy="4559401"/>
          </a:xfrm>
          <a:prstGeom prst="rect">
            <a:avLst/>
          </a:prstGeom>
        </p:spPr>
      </p:pic>
      <p:pic>
        <p:nvPicPr>
          <p:cNvPr id="10" name="图片 9">
            <a:extLst>
              <a:ext uri="{FF2B5EF4-FFF2-40B4-BE49-F238E27FC236}">
                <a16:creationId xmlns:a16="http://schemas.microsoft.com/office/drawing/2014/main" id="{55C08ADA-7CF8-40C3-8DDB-931722303E71}"/>
              </a:ext>
            </a:extLst>
          </p:cNvPr>
          <p:cNvPicPr>
            <a:picLocks noChangeAspect="1"/>
          </p:cNvPicPr>
          <p:nvPr/>
        </p:nvPicPr>
        <p:blipFill>
          <a:blip r:embed="rId3"/>
          <a:stretch>
            <a:fillRect/>
          </a:stretch>
        </p:blipFill>
        <p:spPr>
          <a:xfrm>
            <a:off x="6160679" y="1653695"/>
            <a:ext cx="5998301" cy="3550609"/>
          </a:xfrm>
          <a:prstGeom prst="rect">
            <a:avLst/>
          </a:prstGeom>
        </p:spPr>
      </p:pic>
    </p:spTree>
    <p:extLst>
      <p:ext uri="{BB962C8B-B14F-4D97-AF65-F5344CB8AC3E}">
        <p14:creationId xmlns:p14="http://schemas.microsoft.com/office/powerpoint/2010/main" val="3016607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5E5E3-1DCA-4191-99BC-B2691C899058}"/>
              </a:ext>
            </a:extLst>
          </p:cNvPr>
          <p:cNvSpPr>
            <a:spLocks noGrp="1"/>
          </p:cNvSpPr>
          <p:nvPr>
            <p:ph type="title"/>
          </p:nvPr>
        </p:nvSpPr>
        <p:spPr/>
        <p:txBody>
          <a:bodyPr/>
          <a:lstStyle/>
          <a:p>
            <a:r>
              <a:rPr lang="zh-CN" altLang="en-US" sz="2800" b="1" kern="0">
                <a:effectLst/>
                <a:latin typeface="微软雅黑" panose="020B0503020204020204" pitchFamily="34" charset="-122"/>
                <a:ea typeface="微软雅黑" panose="020B0503020204020204" pitchFamily="34" charset="-122"/>
                <a:cs typeface="Courier New" panose="02070309020205020404" pitchFamily="49" charset="0"/>
              </a:rPr>
              <a:t>额外知识</a:t>
            </a:r>
            <a:r>
              <a:rPr lang="en-US" altLang="zh-CN" sz="2800" b="1" kern="0">
                <a:effectLst/>
                <a:latin typeface="微软雅黑" panose="020B0503020204020204" pitchFamily="34" charset="-122"/>
                <a:ea typeface="微软雅黑" panose="020B0503020204020204" pitchFamily="34" charset="-122"/>
                <a:cs typeface="Courier New" panose="02070309020205020404" pitchFamily="49" charset="0"/>
              </a:rPr>
              <a:t>-</a:t>
            </a:r>
            <a:r>
              <a:rPr lang="zh-CN" altLang="en-US" b="1" kern="0">
                <a:latin typeface="微软雅黑" panose="020B0503020204020204" pitchFamily="34" charset="-122"/>
                <a:ea typeface="微软雅黑" panose="020B0503020204020204" pitchFamily="34" charset="-122"/>
                <a:cs typeface="Courier New" panose="02070309020205020404" pitchFamily="49" charset="0"/>
              </a:rPr>
              <a:t>推荐书籍</a:t>
            </a:r>
            <a:endParaRPr lang="zh-CN" altLang="en-US"/>
          </a:p>
        </p:txBody>
      </p:sp>
      <p:pic>
        <p:nvPicPr>
          <p:cNvPr id="4" name="图片 3">
            <a:extLst>
              <a:ext uri="{FF2B5EF4-FFF2-40B4-BE49-F238E27FC236}">
                <a16:creationId xmlns:a16="http://schemas.microsoft.com/office/drawing/2014/main" id="{23407EC7-44D1-4251-85D1-9F9629CFA53F}"/>
              </a:ext>
            </a:extLst>
          </p:cNvPr>
          <p:cNvPicPr>
            <a:picLocks noChangeAspect="1"/>
          </p:cNvPicPr>
          <p:nvPr/>
        </p:nvPicPr>
        <p:blipFill>
          <a:blip r:embed="rId2"/>
          <a:stretch>
            <a:fillRect/>
          </a:stretch>
        </p:blipFill>
        <p:spPr>
          <a:xfrm>
            <a:off x="4260755" y="977774"/>
            <a:ext cx="3670489" cy="4902452"/>
          </a:xfrm>
          <a:prstGeom prst="rect">
            <a:avLst/>
          </a:prstGeom>
        </p:spPr>
      </p:pic>
    </p:spTree>
    <p:extLst>
      <p:ext uri="{BB962C8B-B14F-4D97-AF65-F5344CB8AC3E}">
        <p14:creationId xmlns:p14="http://schemas.microsoft.com/office/powerpoint/2010/main" val="1673039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833270F-D317-4557-87B7-DEBEC8D65726}"/>
              </a:ext>
            </a:extLst>
          </p:cNvPr>
          <p:cNvSpPr/>
          <p:nvPr/>
        </p:nvSpPr>
        <p:spPr>
          <a:xfrm>
            <a:off x="6243638" y="3429000"/>
            <a:ext cx="461962" cy="18954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E4E0E95-258A-4D43-9F4D-3093C39B8B20}"/>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7" name="文本框 6">
            <a:extLst>
              <a:ext uri="{FF2B5EF4-FFF2-40B4-BE49-F238E27FC236}">
                <a16:creationId xmlns:a16="http://schemas.microsoft.com/office/drawing/2014/main" id="{B862D6BB-0F17-477F-AFC0-F229FB854215}"/>
              </a:ext>
            </a:extLst>
          </p:cNvPr>
          <p:cNvSpPr txBox="1"/>
          <p:nvPr/>
        </p:nvSpPr>
        <p:spPr>
          <a:xfrm>
            <a:off x="266701" y="612844"/>
            <a:ext cx="7238999" cy="3570208"/>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年</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月部分大中城市新建住宅</a:t>
            </a:r>
            <a:r>
              <a:rPr lang="zh-CN" altLang="en-US"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价格指数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年</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月部分大中城市新建住宅</a:t>
            </a:r>
            <a:r>
              <a:rPr lang="zh-CN" altLang="en-US"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价格指数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d1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A425E78-8DF8-464F-9E60-05C3379A6846}"/>
              </a:ext>
            </a:extLst>
          </p:cNvPr>
          <p:cNvSpPr txBox="1"/>
          <p:nvPr/>
        </p:nvSpPr>
        <p:spPr>
          <a:xfrm>
            <a:off x="6243638" y="2346275"/>
            <a:ext cx="6162674"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084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E0E95-258A-4D43-9F4D-3093C39B8B20}"/>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DataFrame</a:t>
            </a:r>
            <a:r>
              <a:rPr lang="zh-CN" altLang="en-US">
                <a:latin typeface="微软雅黑" panose="020B0503020204020204" pitchFamily="34" charset="-122"/>
                <a:ea typeface="微软雅黑" panose="020B0503020204020204" pitchFamily="34" charset="-122"/>
              </a:rPr>
              <a:t>类型</a:t>
            </a:r>
          </a:p>
        </p:txBody>
      </p:sp>
      <p:sp>
        <p:nvSpPr>
          <p:cNvPr id="5" name="文本框 4">
            <a:extLst>
              <a:ext uri="{FF2B5EF4-FFF2-40B4-BE49-F238E27FC236}">
                <a16:creationId xmlns:a16="http://schemas.microsoft.com/office/drawing/2014/main" id="{67D50A9B-40E5-429B-8A0E-1E50E99E5573}"/>
              </a:ext>
            </a:extLst>
          </p:cNvPr>
          <p:cNvSpPr txBox="1"/>
          <p:nvPr/>
        </p:nvSpPr>
        <p:spPr>
          <a:xfrm>
            <a:off x="514349" y="1047750"/>
            <a:ext cx="10772775" cy="415498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E60294B4-528E-42F7-8A57-8930499CD580}"/>
              </a:ext>
            </a:extLst>
          </p:cNvPr>
          <p:cNvSpPr/>
          <p:nvPr/>
        </p:nvSpPr>
        <p:spPr>
          <a:xfrm>
            <a:off x="6891335" y="909935"/>
            <a:ext cx="439578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a:ln/>
                <a:solidFill>
                  <a:schemeClr val="accent4"/>
                </a:solidFill>
              </a:rPr>
              <a:t>设置</a:t>
            </a:r>
            <a:r>
              <a:rPr lang="en-US" altLang="zh-CN" sz="5400" b="1">
                <a:ln/>
                <a:solidFill>
                  <a:schemeClr val="accent4"/>
                </a:solidFill>
                <a:latin typeface="Consolas" panose="020B0609020204030204" pitchFamily="49" charset="0"/>
              </a:rPr>
              <a:t>index</a:t>
            </a:r>
            <a:endParaRPr lang="zh-CN" altLang="en-US" sz="5400" b="1" cap="none" spc="0">
              <a:ln/>
              <a:solidFill>
                <a:schemeClr val="accent4"/>
              </a:solidFill>
              <a:effectLst/>
              <a:latin typeface="Consolas" panose="020B0609020204030204" pitchFamily="49" charset="0"/>
            </a:endParaRPr>
          </a:p>
        </p:txBody>
      </p:sp>
    </p:spTree>
    <p:extLst>
      <p:ext uri="{BB962C8B-B14F-4D97-AF65-F5344CB8AC3E}">
        <p14:creationId xmlns:p14="http://schemas.microsoft.com/office/powerpoint/2010/main" val="3139940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3382-6ED1-48DD-B5D2-B46BB42EFF23}"/>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DateFrame</a:t>
            </a:r>
            <a:r>
              <a:rPr lang="zh-CN" altLang="en-US">
                <a:latin typeface="微软雅黑" panose="020B0503020204020204" pitchFamily="34" charset="-122"/>
                <a:ea typeface="微软雅黑" panose="020B0503020204020204" pitchFamily="34" charset="-122"/>
              </a:rPr>
              <a:t>类型</a:t>
            </a:r>
          </a:p>
        </p:txBody>
      </p:sp>
      <p:sp>
        <p:nvSpPr>
          <p:cNvPr id="5" name="文本框 4">
            <a:extLst>
              <a:ext uri="{FF2B5EF4-FFF2-40B4-BE49-F238E27FC236}">
                <a16:creationId xmlns:a16="http://schemas.microsoft.com/office/drawing/2014/main" id="{9C7EC40F-5725-47D1-93E1-73CC0DC345A8}"/>
              </a:ext>
            </a:extLst>
          </p:cNvPr>
          <p:cNvSpPr txBox="1"/>
          <p:nvPr/>
        </p:nvSpPr>
        <p:spPr>
          <a:xfrm>
            <a:off x="228600" y="591859"/>
            <a:ext cx="10296525" cy="4524315"/>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p>
          <a:p>
            <a:pPr algn="l"/>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columns</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32979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3382-6ED1-48DD-B5D2-B46BB42EFF23}"/>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DateFrame</a:t>
            </a:r>
            <a:r>
              <a:rPr lang="zh-CN" altLang="en-US">
                <a:latin typeface="微软雅黑" panose="020B0503020204020204" pitchFamily="34" charset="-122"/>
                <a:ea typeface="微软雅黑" panose="020B0503020204020204" pitchFamily="34" charset="-122"/>
              </a:rPr>
              <a:t>类型</a:t>
            </a:r>
          </a:p>
        </p:txBody>
      </p:sp>
      <p:sp>
        <p:nvSpPr>
          <p:cNvPr id="5" name="文本框 4">
            <a:extLst>
              <a:ext uri="{FF2B5EF4-FFF2-40B4-BE49-F238E27FC236}">
                <a16:creationId xmlns:a16="http://schemas.microsoft.com/office/drawing/2014/main" id="{9C7EC40F-5725-47D1-93E1-73CC0DC345A8}"/>
              </a:ext>
            </a:extLst>
          </p:cNvPr>
          <p:cNvSpPr txBox="1"/>
          <p:nvPr/>
        </p:nvSpPr>
        <p:spPr>
          <a:xfrm>
            <a:off x="209550" y="591859"/>
            <a:ext cx="10296525" cy="4462760"/>
          </a:xfrm>
          <a:prstGeom prst="rect">
            <a:avLst/>
          </a:prstGeom>
          <a:noFill/>
        </p:spPr>
        <p:txBody>
          <a:bodyPr wrap="square">
            <a:spAutoFit/>
          </a:bodyPr>
          <a:lstStyle/>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16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p>
          <a:p>
            <a:pPr algn="l"/>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values</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9611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ABDD-355B-49A1-859A-84D4DB6A294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列</a:t>
            </a:r>
          </a:p>
        </p:txBody>
      </p:sp>
      <p:sp>
        <p:nvSpPr>
          <p:cNvPr id="7" name="文本框 6">
            <a:extLst>
              <a:ext uri="{FF2B5EF4-FFF2-40B4-BE49-F238E27FC236}">
                <a16:creationId xmlns:a16="http://schemas.microsoft.com/office/drawing/2014/main" id="{EF271BC5-A9B6-41BD-A39D-047DFCEC37C0}"/>
              </a:ext>
            </a:extLst>
          </p:cNvPr>
          <p:cNvSpPr txBox="1"/>
          <p:nvPr/>
        </p:nvSpPr>
        <p:spPr>
          <a:xfrm>
            <a:off x="138112" y="62944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4A95A4E-37B7-4C6B-8A6E-861133B4C922}"/>
              </a:ext>
            </a:extLst>
          </p:cNvPr>
          <p:cNvSpPr txBox="1"/>
          <p:nvPr/>
        </p:nvSpPr>
        <p:spPr>
          <a:xfrm>
            <a:off x="5414962" y="716161"/>
            <a:ext cx="6744018" cy="3354765"/>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这种写法默认是列</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float64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09DE4312-19A7-4E38-9500-4D05E989EAB2}"/>
              </a:ext>
            </a:extLst>
          </p:cNvPr>
          <p:cNvCxnSpPr/>
          <p:nvPr/>
        </p:nvCxnSpPr>
        <p:spPr>
          <a:xfrm flipV="1">
            <a:off x="3695700" y="3771900"/>
            <a:ext cx="2495550" cy="6762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10A69F4-12B7-4831-A7C3-51B344999B9A}"/>
              </a:ext>
            </a:extLst>
          </p:cNvPr>
          <p:cNvSpPr txBox="1"/>
          <p:nvPr/>
        </p:nvSpPr>
        <p:spPr>
          <a:xfrm>
            <a:off x="323850" y="4305300"/>
            <a:ext cx="3019425" cy="830997"/>
          </a:xfrm>
          <a:prstGeom prst="rect">
            <a:avLst/>
          </a:prstGeom>
          <a:noFill/>
        </p:spPr>
        <p:txBody>
          <a:bodyPr wrap="square" rtlCol="0">
            <a:spAutoFit/>
          </a:bodyPr>
          <a:lstStyle/>
          <a:p>
            <a:r>
              <a:rPr lang="en-US" altLang="zh-CN" sz="2400" b="1">
                <a:solidFill>
                  <a:srgbClr val="FF0000"/>
                </a:solidFill>
              </a:rPr>
              <a:t>DataFrame</a:t>
            </a:r>
            <a:r>
              <a:rPr lang="zh-CN" altLang="en-US" sz="2400" b="1">
                <a:solidFill>
                  <a:srgbClr val="FF0000"/>
                </a:solidFill>
              </a:rPr>
              <a:t>的一列是一个</a:t>
            </a:r>
            <a:r>
              <a:rPr lang="en-US" altLang="zh-CN" sz="2400" b="1">
                <a:solidFill>
                  <a:srgbClr val="FF0000"/>
                </a:solidFill>
              </a:rPr>
              <a:t>Series</a:t>
            </a:r>
            <a:r>
              <a:rPr lang="zh-CN" altLang="en-US" sz="2400" b="1">
                <a:solidFill>
                  <a:srgbClr val="FF0000"/>
                </a:solidFill>
              </a:rPr>
              <a:t>数据</a:t>
            </a:r>
          </a:p>
        </p:txBody>
      </p:sp>
    </p:spTree>
    <p:extLst>
      <p:ext uri="{BB962C8B-B14F-4D97-AF65-F5344CB8AC3E}">
        <p14:creationId xmlns:p14="http://schemas.microsoft.com/office/powerpoint/2010/main" val="261664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99365-660E-455E-8D5A-161B9846ED87}"/>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列</a:t>
            </a:r>
            <a:endParaRPr lang="zh-CN" altLang="en-US"/>
          </a:p>
        </p:txBody>
      </p:sp>
      <p:sp>
        <p:nvSpPr>
          <p:cNvPr id="5" name="文本框 4">
            <a:extLst>
              <a:ext uri="{FF2B5EF4-FFF2-40B4-BE49-F238E27FC236}">
                <a16:creationId xmlns:a16="http://schemas.microsoft.com/office/drawing/2014/main" id="{E9C3D3E7-4462-493F-AF5B-A29D08B39A03}"/>
              </a:ext>
            </a:extLst>
          </p:cNvPr>
          <p:cNvSpPr txBox="1"/>
          <p:nvPr/>
        </p:nvSpPr>
        <p:spPr>
          <a:xfrm>
            <a:off x="223837" y="95329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29663D1-9A5D-4FCF-B853-B35F292C31A2}"/>
              </a:ext>
            </a:extLst>
          </p:cNvPr>
          <p:cNvSpPr txBox="1"/>
          <p:nvPr/>
        </p:nvSpPr>
        <p:spPr>
          <a:xfrm>
            <a:off x="5962650" y="953290"/>
            <a:ext cx="4772025"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2812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0686E-4C13-4428-BAA7-4C390BA79159}"/>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回顾前面的知识</a:t>
            </a:r>
          </a:p>
        </p:txBody>
      </p:sp>
      <p:pic>
        <p:nvPicPr>
          <p:cNvPr id="4" name="图片 3">
            <a:extLst>
              <a:ext uri="{FF2B5EF4-FFF2-40B4-BE49-F238E27FC236}">
                <a16:creationId xmlns:a16="http://schemas.microsoft.com/office/drawing/2014/main" id="{E1C5A6C5-ED5A-48B6-94FE-D7D1A3AEA479}"/>
              </a:ext>
            </a:extLst>
          </p:cNvPr>
          <p:cNvPicPr>
            <a:picLocks noChangeAspect="1"/>
          </p:cNvPicPr>
          <p:nvPr/>
        </p:nvPicPr>
        <p:blipFill>
          <a:blip r:embed="rId2"/>
          <a:stretch>
            <a:fillRect/>
          </a:stretch>
        </p:blipFill>
        <p:spPr>
          <a:xfrm>
            <a:off x="536466" y="729617"/>
            <a:ext cx="5367297" cy="1815882"/>
          </a:xfrm>
          <a:prstGeom prst="rect">
            <a:avLst/>
          </a:prstGeom>
        </p:spPr>
      </p:pic>
      <p:sp>
        <p:nvSpPr>
          <p:cNvPr id="6" name="文本框 5">
            <a:extLst>
              <a:ext uri="{FF2B5EF4-FFF2-40B4-BE49-F238E27FC236}">
                <a16:creationId xmlns:a16="http://schemas.microsoft.com/office/drawing/2014/main" id="{86742CB5-5FE0-4EF4-B4EC-B832AE82C018}"/>
              </a:ext>
            </a:extLst>
          </p:cNvPr>
          <p:cNvSpPr txBox="1"/>
          <p:nvPr/>
        </p:nvSpPr>
        <p:spPr>
          <a:xfrm>
            <a:off x="6080442" y="729617"/>
            <a:ext cx="6162674" cy="1815882"/>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score</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88</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A93212A1-C81B-4539-BB77-DAF5ED036659}"/>
              </a:ext>
            </a:extLst>
          </p:cNvPr>
          <p:cNvSpPr txBox="1"/>
          <p:nvPr/>
        </p:nvSpPr>
        <p:spPr>
          <a:xfrm>
            <a:off x="345966" y="2786209"/>
            <a:ext cx="7455009" cy="954107"/>
          </a:xfrm>
          <a:prstGeom prst="rect">
            <a:avLst/>
          </a:prstGeom>
          <a:noFill/>
        </p:spPr>
        <p:txBody>
          <a:bodyPr wrap="square" rtlCol="0">
            <a:spAutoFit/>
          </a:bodyPr>
          <a:lstStyle/>
          <a:p>
            <a:r>
              <a:rPr lang="zh-CN" altLang="en-US" sz="2800">
                <a:solidFill>
                  <a:srgbClr val="FF0000"/>
                </a:solidFill>
              </a:rPr>
              <a:t>想获取张三同学的语文成绩要怎么做？</a:t>
            </a:r>
            <a:endParaRPr lang="en-US" altLang="zh-CN" sz="2800">
              <a:solidFill>
                <a:srgbClr val="FF0000"/>
              </a:solidFill>
            </a:endParaRPr>
          </a:p>
          <a:p>
            <a:endParaRPr lang="en-US" altLang="zh-CN" sz="2800">
              <a:solidFill>
                <a:srgbClr val="FF0000"/>
              </a:solidFill>
            </a:endParaRPr>
          </a:p>
        </p:txBody>
      </p:sp>
      <p:sp>
        <p:nvSpPr>
          <p:cNvPr id="8" name="文本框 7">
            <a:extLst>
              <a:ext uri="{FF2B5EF4-FFF2-40B4-BE49-F238E27FC236}">
                <a16:creationId xmlns:a16="http://schemas.microsoft.com/office/drawing/2014/main" id="{2EB13D5E-DB49-4BF1-B0D2-B24B040C61F0}"/>
              </a:ext>
            </a:extLst>
          </p:cNvPr>
          <p:cNvSpPr txBox="1"/>
          <p:nvPr/>
        </p:nvSpPr>
        <p:spPr>
          <a:xfrm>
            <a:off x="6723802" y="2766729"/>
            <a:ext cx="2820248" cy="523220"/>
          </a:xfrm>
          <a:prstGeom prst="rect">
            <a:avLst/>
          </a:prstGeom>
          <a:noFill/>
        </p:spPr>
        <p:txBody>
          <a:bodyPr wrap="square">
            <a:spAutoFit/>
          </a:bodyPr>
          <a:lstStyle/>
          <a:p>
            <a:r>
              <a:rPr lang="zh-CN" altLang="en-US" sz="2800">
                <a:latin typeface="Consolas" panose="020B0609020204030204" pitchFamily="49" charset="0"/>
              </a:rPr>
              <a:t>score[0</a:t>
            </a:r>
            <a:r>
              <a:rPr lang="en-US" altLang="zh-CN" sz="2800">
                <a:latin typeface="Consolas" panose="020B0609020204030204" pitchFamily="49" charset="0"/>
              </a:rPr>
              <a:t>,</a:t>
            </a:r>
            <a:r>
              <a:rPr lang="zh-CN" altLang="en-US" sz="2800">
                <a:latin typeface="Consolas" panose="020B0609020204030204" pitchFamily="49" charset="0"/>
              </a:rPr>
              <a:t>1]</a:t>
            </a:r>
          </a:p>
        </p:txBody>
      </p:sp>
      <p:sp>
        <p:nvSpPr>
          <p:cNvPr id="5" name="文本框 4">
            <a:extLst>
              <a:ext uri="{FF2B5EF4-FFF2-40B4-BE49-F238E27FC236}">
                <a16:creationId xmlns:a16="http://schemas.microsoft.com/office/drawing/2014/main" id="{8A71AF68-42B1-409D-B6B8-6C6EDB179D09}"/>
              </a:ext>
            </a:extLst>
          </p:cNvPr>
          <p:cNvSpPr txBox="1"/>
          <p:nvPr/>
        </p:nvSpPr>
        <p:spPr>
          <a:xfrm>
            <a:off x="345966" y="3575309"/>
            <a:ext cx="9602937" cy="523220"/>
          </a:xfrm>
          <a:prstGeom prst="rect">
            <a:avLst/>
          </a:prstGeom>
          <a:noFill/>
        </p:spPr>
        <p:txBody>
          <a:bodyPr wrap="square" rtlCol="0">
            <a:spAutoFit/>
          </a:bodyPr>
          <a:lstStyle/>
          <a:p>
            <a:r>
              <a:rPr lang="zh-CN" altLang="en-US" sz="2800">
                <a:solidFill>
                  <a:srgbClr val="FF0000"/>
                </a:solidFill>
                <a:latin typeface="Consolas" panose="020B0609020204030204" pitchFamily="49" charset="0"/>
              </a:rPr>
              <a:t>如果可以</a:t>
            </a:r>
            <a:r>
              <a:rPr lang="en-US" altLang="zh-CN" sz="2800">
                <a:solidFill>
                  <a:srgbClr val="FF0000"/>
                </a:solidFill>
                <a:latin typeface="Consolas" panose="020B0609020204030204" pitchFamily="49" charset="0"/>
              </a:rPr>
              <a:t>,score[“</a:t>
            </a:r>
            <a:r>
              <a:rPr lang="zh-CN" altLang="en-US" sz="2800">
                <a:solidFill>
                  <a:srgbClr val="FF0000"/>
                </a:solidFill>
                <a:latin typeface="Consolas" panose="020B0609020204030204" pitchFamily="49" charset="0"/>
              </a:rPr>
              <a:t>张三</a:t>
            </a:r>
            <a:r>
              <a:rPr lang="en-US" altLang="zh-CN" sz="2800">
                <a:solidFill>
                  <a:srgbClr val="FF0000"/>
                </a:solidFill>
                <a:latin typeface="Consolas" panose="020B0609020204030204" pitchFamily="49" charset="0"/>
              </a:rPr>
              <a:t>”][“</a:t>
            </a:r>
            <a:r>
              <a:rPr lang="zh-CN" altLang="en-US" sz="2800">
                <a:solidFill>
                  <a:srgbClr val="FF0000"/>
                </a:solidFill>
                <a:latin typeface="Consolas" panose="020B0609020204030204" pitchFamily="49" charset="0"/>
              </a:rPr>
              <a:t>语文</a:t>
            </a:r>
            <a:r>
              <a:rPr lang="en-US" altLang="zh-CN" sz="2800">
                <a:solidFill>
                  <a:srgbClr val="FF0000"/>
                </a:solidFill>
                <a:latin typeface="Consolas" panose="020B0609020204030204" pitchFamily="49" charset="0"/>
              </a:rPr>
              <a:t>”]</a:t>
            </a:r>
            <a:r>
              <a:rPr lang="zh-CN" altLang="en-US" sz="2800">
                <a:solidFill>
                  <a:srgbClr val="FF0000"/>
                </a:solidFill>
                <a:latin typeface="Consolas" panose="020B0609020204030204" pitchFamily="49" charset="0"/>
              </a:rPr>
              <a:t>是不是更容易理解</a:t>
            </a:r>
            <a:r>
              <a:rPr lang="en-US" altLang="zh-CN" sz="2800">
                <a:solidFill>
                  <a:srgbClr val="FF0000"/>
                </a:solidFill>
                <a:latin typeface="Consolas" panose="020B0609020204030204" pitchFamily="49" charset="0"/>
              </a:rPr>
              <a:t>?</a:t>
            </a:r>
            <a:endParaRPr lang="zh-CN" altLang="en-US" sz="2800">
              <a:solidFill>
                <a:srgbClr val="FF0000"/>
              </a:solidFill>
              <a:latin typeface="Consolas" panose="020B0609020204030204" pitchFamily="49" charset="0"/>
            </a:endParaRPr>
          </a:p>
        </p:txBody>
      </p:sp>
      <p:sp>
        <p:nvSpPr>
          <p:cNvPr id="9" name="文本框 8">
            <a:extLst>
              <a:ext uri="{FF2B5EF4-FFF2-40B4-BE49-F238E27FC236}">
                <a16:creationId xmlns:a16="http://schemas.microsoft.com/office/drawing/2014/main" id="{F28C0B83-44A3-4291-9E0C-E98F12CE7C2B}"/>
              </a:ext>
            </a:extLst>
          </p:cNvPr>
          <p:cNvSpPr txBox="1"/>
          <p:nvPr/>
        </p:nvSpPr>
        <p:spPr>
          <a:xfrm>
            <a:off x="345966" y="4309905"/>
            <a:ext cx="10569684" cy="523220"/>
          </a:xfrm>
          <a:prstGeom prst="rect">
            <a:avLst/>
          </a:prstGeom>
          <a:noFill/>
        </p:spPr>
        <p:txBody>
          <a:bodyPr wrap="square" rtlCol="0">
            <a:spAutoFit/>
          </a:bodyPr>
          <a:lstStyle/>
          <a:p>
            <a:r>
              <a:rPr lang="zh-CN" altLang="en-US" sz="2800">
                <a:solidFill>
                  <a:srgbClr val="FF0000"/>
                </a:solidFill>
              </a:rPr>
              <a:t>这种用字符串做下标的用法，和</a:t>
            </a:r>
            <a:r>
              <a:rPr lang="en-US" altLang="zh-CN" sz="2800">
                <a:solidFill>
                  <a:srgbClr val="FF0000"/>
                </a:solidFill>
              </a:rPr>
              <a:t>Python</a:t>
            </a:r>
            <a:r>
              <a:rPr lang="zh-CN" altLang="en-US" sz="2800">
                <a:solidFill>
                  <a:srgbClr val="FF0000"/>
                </a:solidFill>
              </a:rPr>
              <a:t>语言中那种数据类型很相似？</a:t>
            </a:r>
          </a:p>
        </p:txBody>
      </p:sp>
      <p:sp>
        <p:nvSpPr>
          <p:cNvPr id="10" name="文本框 9">
            <a:extLst>
              <a:ext uri="{FF2B5EF4-FFF2-40B4-BE49-F238E27FC236}">
                <a16:creationId xmlns:a16="http://schemas.microsoft.com/office/drawing/2014/main" id="{4B6B4ABA-69FC-40F0-95F3-2A36D565DD1B}"/>
              </a:ext>
            </a:extLst>
          </p:cNvPr>
          <p:cNvSpPr txBox="1"/>
          <p:nvPr/>
        </p:nvSpPr>
        <p:spPr>
          <a:xfrm>
            <a:off x="345966" y="4991766"/>
            <a:ext cx="10417284" cy="584775"/>
          </a:xfrm>
          <a:prstGeom prst="rect">
            <a:avLst/>
          </a:prstGeom>
          <a:noFill/>
        </p:spPr>
        <p:txBody>
          <a:bodyPr wrap="square" rtlCol="0">
            <a:spAutoFit/>
          </a:bodyPr>
          <a:lstStyle/>
          <a:p>
            <a:r>
              <a:rPr lang="zh-CN" altLang="en-US" sz="3200">
                <a:solidFill>
                  <a:srgbClr val="FF0000"/>
                </a:solidFill>
              </a:rPr>
              <a:t>字典！！！能否把字典的优势和</a:t>
            </a:r>
            <a:r>
              <a:rPr lang="en-US" altLang="zh-CN" sz="3200">
                <a:solidFill>
                  <a:srgbClr val="FF0000"/>
                </a:solidFill>
              </a:rPr>
              <a:t>Numpy</a:t>
            </a:r>
            <a:r>
              <a:rPr lang="zh-CN" altLang="en-US" sz="3200">
                <a:solidFill>
                  <a:srgbClr val="FF0000"/>
                </a:solidFill>
              </a:rPr>
              <a:t>的优势结合起来呢</a:t>
            </a:r>
            <a:r>
              <a:rPr lang="en-US" altLang="zh-CN" sz="2400">
                <a:solidFill>
                  <a:srgbClr val="FF0000"/>
                </a:solidFill>
              </a:rPr>
              <a:t>?</a:t>
            </a:r>
            <a:endParaRPr lang="zh-CN" altLang="en-US" sz="2400">
              <a:solidFill>
                <a:srgbClr val="FF0000"/>
              </a:solidFill>
            </a:endParaRPr>
          </a:p>
        </p:txBody>
      </p:sp>
    </p:spTree>
    <p:extLst>
      <p:ext uri="{BB962C8B-B14F-4D97-AF65-F5344CB8AC3E}">
        <p14:creationId xmlns:p14="http://schemas.microsoft.com/office/powerpoint/2010/main" val="140747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99365-660E-455E-8D5A-161B9846ED87}"/>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列</a:t>
            </a:r>
            <a:endParaRPr lang="zh-CN" altLang="en-US"/>
          </a:p>
        </p:txBody>
      </p:sp>
      <p:sp>
        <p:nvSpPr>
          <p:cNvPr id="5" name="文本框 4">
            <a:extLst>
              <a:ext uri="{FF2B5EF4-FFF2-40B4-BE49-F238E27FC236}">
                <a16:creationId xmlns:a16="http://schemas.microsoft.com/office/drawing/2014/main" id="{E9C3D3E7-4462-493F-AF5B-A29D08B39A03}"/>
              </a:ext>
            </a:extLst>
          </p:cNvPr>
          <p:cNvSpPr txBox="1"/>
          <p:nvPr/>
        </p:nvSpPr>
        <p:spPr>
          <a:xfrm>
            <a:off x="223837" y="95329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29663D1-9A5D-4FCF-B853-B35F292C31A2}"/>
              </a:ext>
            </a:extLst>
          </p:cNvPr>
          <p:cNvSpPr txBox="1"/>
          <p:nvPr/>
        </p:nvSpPr>
        <p:spPr>
          <a:xfrm>
            <a:off x="5962650" y="953290"/>
            <a:ext cx="5667375"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_____ #</a:t>
            </a:r>
            <a:r>
              <a:rPr lang="zh-CN" altLang="en-US"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互动填空</a:t>
            </a:r>
            <a:endParaRPr lang="zh-CN" altLang="zh-CN" sz="2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87</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104.2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102.7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105.1</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en-US"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106.8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2400" b="1" kern="0">
                <a:solidFill>
                  <a:srgbClr val="000000"/>
                </a:solidFill>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float64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28339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ABDD-355B-49A1-859A-84D4DB6A294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a:t>
            </a:r>
          </a:p>
        </p:txBody>
      </p:sp>
      <p:sp>
        <p:nvSpPr>
          <p:cNvPr id="7" name="文本框 6">
            <a:extLst>
              <a:ext uri="{FF2B5EF4-FFF2-40B4-BE49-F238E27FC236}">
                <a16:creationId xmlns:a16="http://schemas.microsoft.com/office/drawing/2014/main" id="{EF271BC5-A9B6-41BD-A39D-047DFCEC37C0}"/>
              </a:ext>
            </a:extLst>
          </p:cNvPr>
          <p:cNvSpPr txBox="1"/>
          <p:nvPr/>
        </p:nvSpPr>
        <p:spPr>
          <a:xfrm>
            <a:off x="138112" y="62944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4A95A4E-37B7-4C6B-8A6E-861133B4C922}"/>
              </a:ext>
            </a:extLst>
          </p:cNvPr>
          <p:cNvSpPr txBox="1"/>
          <p:nvPr/>
        </p:nvSpPr>
        <p:spPr>
          <a:xfrm>
            <a:off x="5148262" y="659011"/>
            <a:ext cx="5691188" cy="4154984"/>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latin typeface="Courier New" panose="02070309020205020404" pitchFamily="49" charset="0"/>
                <a:ea typeface="宋体" panose="02010600030101010101" pitchFamily="2" charset="-122"/>
                <a:cs typeface="Courier New" panose="02070309020205020404" pitchFamily="49" charset="0"/>
              </a:rPr>
              <a:t>c2</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l"/>
            <a:r>
              <a:rPr lang="en-US" altLang="zh-CN" sz="24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24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注意上面这样不行</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83</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51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E36F8-AE86-46F7-8F2D-0A919C4C29E0}"/>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a:t>
            </a:r>
            <a:endParaRPr lang="zh-CN" altLang="en-US"/>
          </a:p>
        </p:txBody>
      </p:sp>
      <p:sp>
        <p:nvSpPr>
          <p:cNvPr id="6" name="文本框 5">
            <a:extLst>
              <a:ext uri="{FF2B5EF4-FFF2-40B4-BE49-F238E27FC236}">
                <a16:creationId xmlns:a16="http://schemas.microsoft.com/office/drawing/2014/main" id="{0DE968BA-B1B1-487F-9848-1F01710932E4}"/>
              </a:ext>
            </a:extLst>
          </p:cNvPr>
          <p:cNvSpPr txBox="1"/>
          <p:nvPr/>
        </p:nvSpPr>
        <p:spPr>
          <a:xfrm>
            <a:off x="5805489" y="691679"/>
            <a:ext cx="6162674" cy="5632311"/>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iloc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85</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loc</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77C3107-9236-4A1C-AAA3-0C8B10FC3DBD}"/>
              </a:ext>
            </a:extLst>
          </p:cNvPr>
          <p:cNvSpPr txBox="1"/>
          <p:nvPr/>
        </p:nvSpPr>
        <p:spPr>
          <a:xfrm>
            <a:off x="223837" y="95329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0856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73862-36FB-464F-BA84-226AE7D350A8}"/>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a:t>
            </a:r>
            <a:endParaRPr lang="zh-CN" altLang="en-US"/>
          </a:p>
        </p:txBody>
      </p:sp>
      <p:sp>
        <p:nvSpPr>
          <p:cNvPr id="8" name="文本框 7">
            <a:extLst>
              <a:ext uri="{FF2B5EF4-FFF2-40B4-BE49-F238E27FC236}">
                <a16:creationId xmlns:a16="http://schemas.microsoft.com/office/drawing/2014/main" id="{6FC8DDA8-EAE0-468B-ADF4-35B073E9DBD8}"/>
              </a:ext>
            </a:extLst>
          </p:cNvPr>
          <p:cNvSpPr txBox="1"/>
          <p:nvPr/>
        </p:nvSpPr>
        <p:spPr>
          <a:xfrm>
            <a:off x="5405438" y="734215"/>
            <a:ext cx="6162674" cy="4708981"/>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c1     c2     c3     c4     c5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zh-CN" altLang="zh-CN" sz="2000" b="1"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2000" b="1"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object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7623145-7FA8-46FE-9BC1-710E2FC65C9E}"/>
              </a:ext>
            </a:extLst>
          </p:cNvPr>
          <p:cNvSpPr txBox="1"/>
          <p:nvPr/>
        </p:nvSpPr>
        <p:spPr>
          <a:xfrm>
            <a:off x="261937" y="734215"/>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97213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ABDD-355B-49A1-859A-84D4DB6A294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具体某一个</a:t>
            </a:r>
          </a:p>
        </p:txBody>
      </p:sp>
      <p:sp>
        <p:nvSpPr>
          <p:cNvPr id="7" name="文本框 6">
            <a:extLst>
              <a:ext uri="{FF2B5EF4-FFF2-40B4-BE49-F238E27FC236}">
                <a16:creationId xmlns:a16="http://schemas.microsoft.com/office/drawing/2014/main" id="{EF271BC5-A9B6-41BD-A39D-047DFCEC37C0}"/>
              </a:ext>
            </a:extLst>
          </p:cNvPr>
          <p:cNvSpPr txBox="1"/>
          <p:nvPr/>
        </p:nvSpPr>
        <p:spPr>
          <a:xfrm>
            <a:off x="138112" y="629440"/>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4A95A4E-37B7-4C6B-8A6E-861133B4C922}"/>
              </a:ext>
            </a:extLst>
          </p:cNvPr>
          <p:cNvSpPr txBox="1"/>
          <p:nvPr/>
        </p:nvSpPr>
        <p:spPr>
          <a:xfrm>
            <a:off x="5548312" y="1078111"/>
            <a:ext cx="5691188" cy="2985433"/>
          </a:xfrm>
          <a:prstGeom prst="rect">
            <a:avLst/>
          </a:prstGeom>
          <a:noFill/>
        </p:spPr>
        <p:txBody>
          <a:bodyPr wrap="square">
            <a:spAutoFit/>
          </a:bodyPr>
          <a:lstStyle/>
          <a:p>
            <a:pPr algn="l"/>
            <a:r>
              <a:rPr lang="en-US" altLang="zh-CN" sz="28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8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访问具体的元素</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8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p>
          <a:p>
            <a:pPr algn="just"/>
            <a:endPar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just"/>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注意这样写不行！！！和</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Numpy</a:t>
            </a:r>
            <a:r>
              <a:rPr lang="zh-CN" altLang="en-US"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不同</a:t>
            </a:r>
            <a:endPar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lgn="just"/>
            <a:r>
              <a:rPr lang="en-US" altLang="zh-CN" sz="2800" b="1" kern="0">
                <a:solidFill>
                  <a:srgbClr val="000000"/>
                </a:solidFill>
                <a:latin typeface="Courier New" panose="02070309020205020404" pitchFamily="49" charset="0"/>
                <a:cs typeface="Times New Roman" panose="02020603050405020304" pitchFamily="18" charset="0"/>
              </a:rPr>
              <a:t>In </a:t>
            </a:r>
            <a:r>
              <a:rPr lang="en-US" altLang="zh-CN" sz="2800" b="1" kern="0">
                <a:solidFill>
                  <a:srgbClr val="000080"/>
                </a:solidFill>
                <a:latin typeface="Courier New" panose="02070309020205020404" pitchFamily="49" charset="0"/>
                <a:cs typeface="Times New Roman" panose="02020603050405020304" pitchFamily="18" charset="0"/>
              </a:rPr>
              <a:t>[</a:t>
            </a:r>
            <a:r>
              <a:rPr lang="en-US" altLang="zh-CN" sz="2800" b="1" kern="0">
                <a:solidFill>
                  <a:srgbClr val="FF0000"/>
                </a:solidFill>
                <a:latin typeface="Courier New" panose="02070309020205020404" pitchFamily="49" charset="0"/>
                <a:cs typeface="Times New Roman" panose="02020603050405020304" pitchFamily="18" charset="0"/>
              </a:rPr>
              <a:t>85</a:t>
            </a:r>
            <a:r>
              <a:rPr lang="en-US" altLang="zh-CN" sz="2800" b="1" kern="0">
                <a:solidFill>
                  <a:srgbClr val="000080"/>
                </a:solidFill>
                <a:latin typeface="Courier New" panose="02070309020205020404" pitchFamily="49" charset="0"/>
                <a:cs typeface="Times New Roman" panose="02020603050405020304" pitchFamily="18" charset="0"/>
              </a:rPr>
              <a:t>]:</a:t>
            </a:r>
            <a:r>
              <a:rPr lang="en-US" altLang="zh-CN" sz="2800" b="1" kern="0">
                <a:solidFill>
                  <a:srgbClr val="000000"/>
                </a:solidFill>
                <a:latin typeface="Courier New" panose="02070309020205020404" pitchFamily="49" charset="0"/>
                <a:cs typeface="Times New Roman" panose="02020603050405020304" pitchFamily="18" charset="0"/>
              </a:rPr>
              <a:t> d</a:t>
            </a:r>
            <a:r>
              <a:rPr lang="en-US" altLang="zh-CN" sz="2800" b="1" kern="0">
                <a:solidFill>
                  <a:srgbClr val="000080"/>
                </a:solidFill>
                <a:latin typeface="Courier New" panose="02070309020205020404" pitchFamily="49" charset="0"/>
                <a:cs typeface="Times New Roman" panose="02020603050405020304" pitchFamily="18" charset="0"/>
              </a:rPr>
              <a:t>[</a:t>
            </a:r>
            <a:r>
              <a:rPr lang="en-US" altLang="zh-CN" sz="2800" b="1" kern="0">
                <a:solidFill>
                  <a:srgbClr val="808080"/>
                </a:solidFill>
                <a:latin typeface="Courier New" panose="02070309020205020404" pitchFamily="49" charset="0"/>
                <a:cs typeface="Times New Roman" panose="02020603050405020304" pitchFamily="18" charset="0"/>
              </a:rPr>
              <a:t>‘</a:t>
            </a:r>
            <a:r>
              <a:rPr lang="zh-CN" altLang="zh-CN" sz="2800" b="1" kern="0">
                <a:solidFill>
                  <a:srgbClr val="808080"/>
                </a:solidFill>
                <a:latin typeface="Courier New" panose="02070309020205020404" pitchFamily="49" charset="0"/>
                <a:cs typeface="Courier New" panose="02070309020205020404" pitchFamily="49" charset="0"/>
              </a:rPr>
              <a:t>同比</a:t>
            </a:r>
            <a:r>
              <a:rPr lang="en-US" altLang="zh-CN" sz="2800" b="1" kern="0">
                <a:solidFill>
                  <a:srgbClr val="808080"/>
                </a:solidFill>
                <a:latin typeface="Courier New" panose="02070309020205020404" pitchFamily="49" charset="0"/>
                <a:cs typeface="Times New Roman" panose="02020603050405020304" pitchFamily="18" charset="0"/>
              </a:rPr>
              <a:t>’</a:t>
            </a:r>
            <a:r>
              <a:rPr lang="en-US" altLang="zh-CN" sz="2800" b="1" kern="0">
                <a:solidFill>
                  <a:srgbClr val="000080"/>
                </a:solidFill>
                <a:latin typeface="Courier New" panose="02070309020205020404" pitchFamily="49" charset="0"/>
                <a:cs typeface="Times New Roman" panose="02020603050405020304" pitchFamily="18" charset="0"/>
              </a:rPr>
              <a:t>,</a:t>
            </a:r>
            <a:r>
              <a:rPr lang="en-US" altLang="zh-CN" sz="2800" b="1" kern="0">
                <a:solidFill>
                  <a:srgbClr val="808080"/>
                </a:solidFill>
                <a:latin typeface="Courier New" panose="02070309020205020404" pitchFamily="49" charset="0"/>
                <a:cs typeface="Times New Roman" panose="02020603050405020304" pitchFamily="18" charset="0"/>
              </a:rPr>
              <a:t>‘c2‘</a:t>
            </a:r>
            <a:r>
              <a:rPr lang="en-US" altLang="zh-CN" sz="2800" b="1" kern="0">
                <a:solidFill>
                  <a:srgbClr val="000080"/>
                </a:solidFill>
                <a:latin typeface="Courier New" panose="02070309020205020404" pitchFamily="49" charset="0"/>
                <a:cs typeface="Times New Roman" panose="02020603050405020304" pitchFamily="18" charset="0"/>
              </a:rPr>
              <a:t>]???</a:t>
            </a:r>
            <a:endParaRPr lang="zh-CN" altLang="zh-CN" sz="3200" b="1" kern="10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4E48336-DB9D-423F-871C-4B4D2843CB08}"/>
              </a:ext>
            </a:extLst>
          </p:cNvPr>
          <p:cNvSpPr txBox="1"/>
          <p:nvPr/>
        </p:nvSpPr>
        <p:spPr>
          <a:xfrm>
            <a:off x="5605463" y="3879234"/>
            <a:ext cx="6162674" cy="954107"/>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loc</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"c2"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800"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城市</a:t>
            </a:r>
            <a:r>
              <a:rPr lang="en-US" altLang="zh-CN" sz="2800"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5F"/>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2800" kern="0">
                <a:solidFill>
                  <a:srgbClr val="005F5F"/>
                </a:solidFill>
                <a:effectLst/>
                <a:latin typeface="Consolas" panose="020B0609020204030204" pitchFamily="49" charset="0"/>
                <a:ea typeface="宋体" panose="02010600030101010101" pitchFamily="2" charset="-122"/>
                <a:cs typeface="宋体" panose="02010600030101010101" pitchFamily="2" charset="-122"/>
              </a:rPr>
              <a:t>上海</a:t>
            </a:r>
            <a:r>
              <a:rPr lang="en-US" altLang="zh-CN" sz="2800" kern="0">
                <a:solidFill>
                  <a:srgbClr val="005F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0371E73-C293-45A8-B6A0-7A158AF7F858}"/>
              </a:ext>
            </a:extLst>
          </p:cNvPr>
          <p:cNvSpPr txBox="1"/>
          <p:nvPr/>
        </p:nvSpPr>
        <p:spPr>
          <a:xfrm>
            <a:off x="5605463" y="5104298"/>
            <a:ext cx="6162674" cy="954107"/>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latin typeface="Consolas" panose="020B0609020204030204" pitchFamily="49" charset="0"/>
                <a:ea typeface="宋体" panose="02010600030101010101" pitchFamily="2" charset="-122"/>
                <a:cs typeface="宋体" panose="02010600030101010101" pitchFamily="2" charset="-122"/>
              </a:rPr>
              <a:t>87</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iloc</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latin typeface="Consolas" panose="020B0609020204030204" pitchFamily="49" charset="0"/>
                <a:ea typeface="宋体" panose="02010600030101010101" pitchFamily="2" charset="-122"/>
                <a:cs typeface="宋体" panose="02010600030101010101" pitchFamily="2" charset="-122"/>
              </a:rPr>
              <a:t>87</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104.4</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D777DBB-B720-4541-8212-DA49FCBC436C}"/>
              </a:ext>
            </a:extLst>
          </p:cNvPr>
          <p:cNvPicPr>
            <a:picLocks noChangeAspect="1"/>
          </p:cNvPicPr>
          <p:nvPr/>
        </p:nvPicPr>
        <p:blipFill>
          <a:blip r:embed="rId2"/>
          <a:stretch>
            <a:fillRect/>
          </a:stretch>
        </p:blipFill>
        <p:spPr>
          <a:xfrm>
            <a:off x="507901" y="3994124"/>
            <a:ext cx="3860998" cy="1003352"/>
          </a:xfrm>
          <a:prstGeom prst="rect">
            <a:avLst/>
          </a:prstGeom>
        </p:spPr>
      </p:pic>
      <p:pic>
        <p:nvPicPr>
          <p:cNvPr id="12" name="图片 11">
            <a:extLst>
              <a:ext uri="{FF2B5EF4-FFF2-40B4-BE49-F238E27FC236}">
                <a16:creationId xmlns:a16="http://schemas.microsoft.com/office/drawing/2014/main" id="{0478567A-2074-4841-81EF-07DC1B029EA8}"/>
              </a:ext>
            </a:extLst>
          </p:cNvPr>
          <p:cNvPicPr>
            <a:picLocks noChangeAspect="1"/>
          </p:cNvPicPr>
          <p:nvPr/>
        </p:nvPicPr>
        <p:blipFill>
          <a:blip r:embed="rId3"/>
          <a:stretch>
            <a:fillRect/>
          </a:stretch>
        </p:blipFill>
        <p:spPr>
          <a:xfrm>
            <a:off x="461963" y="5259244"/>
            <a:ext cx="3194214" cy="958899"/>
          </a:xfrm>
          <a:prstGeom prst="rect">
            <a:avLst/>
          </a:prstGeom>
        </p:spPr>
      </p:pic>
    </p:spTree>
    <p:extLst>
      <p:ext uri="{BB962C8B-B14F-4D97-AF65-F5344CB8AC3E}">
        <p14:creationId xmlns:p14="http://schemas.microsoft.com/office/powerpoint/2010/main" val="153533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EB1F-7525-4ED9-A93D-0003B422060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多个列</a:t>
            </a:r>
            <a:endParaRPr lang="zh-CN" altLang="en-US"/>
          </a:p>
        </p:txBody>
      </p:sp>
      <p:sp>
        <p:nvSpPr>
          <p:cNvPr id="6" name="文本框 5">
            <a:extLst>
              <a:ext uri="{FF2B5EF4-FFF2-40B4-BE49-F238E27FC236}">
                <a16:creationId xmlns:a16="http://schemas.microsoft.com/office/drawing/2014/main" id="{A83707F9-9891-43D1-A2AA-5AB086349B4E}"/>
              </a:ext>
            </a:extLst>
          </p:cNvPr>
          <p:cNvSpPr txBox="1"/>
          <p:nvPr/>
        </p:nvSpPr>
        <p:spPr>
          <a:xfrm>
            <a:off x="5719764" y="1071354"/>
            <a:ext cx="5424486"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4D4BF03-3DF2-405C-987B-EC0394757865}"/>
              </a:ext>
            </a:extLst>
          </p:cNvPr>
          <p:cNvSpPr txBox="1"/>
          <p:nvPr/>
        </p:nvSpPr>
        <p:spPr>
          <a:xfrm>
            <a:off x="309562" y="1071354"/>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8" name="直接箭头连接符 7">
            <a:extLst>
              <a:ext uri="{FF2B5EF4-FFF2-40B4-BE49-F238E27FC236}">
                <a16:creationId xmlns:a16="http://schemas.microsoft.com/office/drawing/2014/main" id="{DDE20B1A-D09E-4445-93A2-92786F3E69B2}"/>
              </a:ext>
            </a:extLst>
          </p:cNvPr>
          <p:cNvCxnSpPr>
            <a:cxnSpLocks/>
          </p:cNvCxnSpPr>
          <p:nvPr/>
        </p:nvCxnSpPr>
        <p:spPr>
          <a:xfrm flipV="1">
            <a:off x="4333875" y="3867150"/>
            <a:ext cx="1085850" cy="666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A5AD794-13F4-4899-9FEB-E894D2312D4E}"/>
              </a:ext>
            </a:extLst>
          </p:cNvPr>
          <p:cNvSpPr txBox="1"/>
          <p:nvPr/>
        </p:nvSpPr>
        <p:spPr>
          <a:xfrm>
            <a:off x="1666875" y="4286250"/>
            <a:ext cx="2505075" cy="830997"/>
          </a:xfrm>
          <a:prstGeom prst="rect">
            <a:avLst/>
          </a:prstGeom>
          <a:noFill/>
        </p:spPr>
        <p:txBody>
          <a:bodyPr wrap="square" rtlCol="0">
            <a:spAutoFit/>
          </a:bodyPr>
          <a:lstStyle/>
          <a:p>
            <a:r>
              <a:rPr lang="zh-CN" altLang="en-US" sz="2400" b="1">
                <a:solidFill>
                  <a:srgbClr val="FF0000"/>
                </a:solidFill>
                <a:latin typeface="微软雅黑" panose="020B0503020204020204" pitchFamily="34" charset="-122"/>
                <a:ea typeface="微软雅黑" panose="020B0503020204020204" pitchFamily="34" charset="-122"/>
              </a:rPr>
              <a:t>注意这是一个</a:t>
            </a:r>
            <a:r>
              <a:rPr lang="en-US" altLang="zh-CN" sz="2400" b="1">
                <a:solidFill>
                  <a:srgbClr val="FF0000"/>
                </a:solidFill>
                <a:latin typeface="微软雅黑" panose="020B0503020204020204" pitchFamily="34" charset="-122"/>
                <a:ea typeface="微软雅黑" panose="020B0503020204020204" pitchFamily="34" charset="-122"/>
              </a:rPr>
              <a:t>DataFrame</a:t>
            </a:r>
            <a:r>
              <a:rPr lang="zh-CN" altLang="en-US" sz="2400" b="1">
                <a:solidFill>
                  <a:srgbClr val="FF0000"/>
                </a:solidFill>
                <a:latin typeface="微软雅黑" panose="020B0503020204020204" pitchFamily="34" charset="-122"/>
                <a:ea typeface="微软雅黑" panose="020B0503020204020204" pitchFamily="34" charset="-122"/>
              </a:rPr>
              <a:t>对象</a:t>
            </a:r>
          </a:p>
        </p:txBody>
      </p:sp>
    </p:spTree>
    <p:extLst>
      <p:ext uri="{BB962C8B-B14F-4D97-AF65-F5344CB8AC3E}">
        <p14:creationId xmlns:p14="http://schemas.microsoft.com/office/powerpoint/2010/main" val="39566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EB1F-7525-4ED9-A93D-0003B422060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访问元素</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多个行</a:t>
            </a:r>
            <a:endParaRPr lang="zh-CN" altLang="en-US"/>
          </a:p>
        </p:txBody>
      </p:sp>
      <p:sp>
        <p:nvSpPr>
          <p:cNvPr id="6" name="文本框 5">
            <a:extLst>
              <a:ext uri="{FF2B5EF4-FFF2-40B4-BE49-F238E27FC236}">
                <a16:creationId xmlns:a16="http://schemas.microsoft.com/office/drawing/2014/main" id="{4FF80660-1B1A-47E7-8A6F-FB13BE6392A0}"/>
              </a:ext>
            </a:extLst>
          </p:cNvPr>
          <p:cNvSpPr txBox="1"/>
          <p:nvPr/>
        </p:nvSpPr>
        <p:spPr>
          <a:xfrm>
            <a:off x="5665759" y="1109425"/>
            <a:ext cx="6162674" cy="2246769"/>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p>
          <a:p>
            <a:pPr algn="l"/>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切片是作用在行上的</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DE9769A-719A-4712-A2A6-D6A24E486D5D}"/>
              </a:ext>
            </a:extLst>
          </p:cNvPr>
          <p:cNvSpPr txBox="1"/>
          <p:nvPr/>
        </p:nvSpPr>
        <p:spPr>
          <a:xfrm>
            <a:off x="261937" y="734215"/>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5322FEE-059C-49CA-A19F-D2790C7B06D7}"/>
              </a:ext>
            </a:extLst>
          </p:cNvPr>
          <p:cNvSpPr txBox="1"/>
          <p:nvPr/>
        </p:nvSpPr>
        <p:spPr>
          <a:xfrm>
            <a:off x="5665759" y="3288760"/>
            <a:ext cx="6162674" cy="1631216"/>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4D54AF19-3264-416E-AF21-59C08CB5E4B7}"/>
              </a:ext>
            </a:extLst>
          </p:cNvPr>
          <p:cNvCxnSpPr>
            <a:cxnSpLocks/>
          </p:cNvCxnSpPr>
          <p:nvPr/>
        </p:nvCxnSpPr>
        <p:spPr>
          <a:xfrm>
            <a:off x="4333875" y="4533900"/>
            <a:ext cx="1331884" cy="2286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F4C6256-C511-480D-B756-9DB933DF7299}"/>
              </a:ext>
            </a:extLst>
          </p:cNvPr>
          <p:cNvSpPr txBox="1"/>
          <p:nvPr/>
        </p:nvSpPr>
        <p:spPr>
          <a:xfrm>
            <a:off x="2057400" y="4286250"/>
            <a:ext cx="2114550" cy="830997"/>
          </a:xfrm>
          <a:prstGeom prst="rect">
            <a:avLst/>
          </a:prstGeom>
          <a:noFill/>
        </p:spPr>
        <p:txBody>
          <a:bodyPr wrap="square" rtlCol="0">
            <a:spAutoFit/>
          </a:bodyPr>
          <a:lstStyle/>
          <a:p>
            <a:r>
              <a:rPr lang="zh-CN" altLang="en-US" sz="2400" b="1">
                <a:solidFill>
                  <a:srgbClr val="FF0000"/>
                </a:solidFill>
                <a:latin typeface="微软雅黑" panose="020B0503020204020204" pitchFamily="34" charset="-122"/>
                <a:ea typeface="微软雅黑" panose="020B0503020204020204" pitchFamily="34" charset="-122"/>
              </a:rPr>
              <a:t>注意自定义索引切片边界</a:t>
            </a:r>
          </a:p>
        </p:txBody>
      </p:sp>
    </p:spTree>
    <p:extLst>
      <p:ext uri="{BB962C8B-B14F-4D97-AF65-F5344CB8AC3E}">
        <p14:creationId xmlns:p14="http://schemas.microsoft.com/office/powerpoint/2010/main" val="154464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EB1F-7525-4ED9-A93D-0003B422060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调整行的顺序</a:t>
            </a:r>
            <a:endParaRPr lang="zh-CN" altLang="en-US"/>
          </a:p>
        </p:txBody>
      </p:sp>
      <p:sp>
        <p:nvSpPr>
          <p:cNvPr id="7" name="文本框 6">
            <a:extLst>
              <a:ext uri="{FF2B5EF4-FFF2-40B4-BE49-F238E27FC236}">
                <a16:creationId xmlns:a16="http://schemas.microsoft.com/office/drawing/2014/main" id="{B4D4BF03-3DF2-405C-987B-EC0394757865}"/>
              </a:ext>
            </a:extLst>
          </p:cNvPr>
          <p:cNvSpPr txBox="1"/>
          <p:nvPr/>
        </p:nvSpPr>
        <p:spPr>
          <a:xfrm>
            <a:off x="214312" y="874455"/>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BD97F610-51B2-4D56-9063-54362D37A008}"/>
              </a:ext>
            </a:extLst>
          </p:cNvPr>
          <p:cNvSpPr txBox="1"/>
          <p:nvPr/>
        </p:nvSpPr>
        <p:spPr>
          <a:xfrm>
            <a:off x="5419408" y="778965"/>
            <a:ext cx="6858317" cy="3139321"/>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95</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5388FCA0-3A60-47B5-A876-B3F195D7B773}"/>
              </a:ext>
            </a:extLst>
          </p:cNvPr>
          <p:cNvSpPr txBox="1"/>
          <p:nvPr/>
        </p:nvSpPr>
        <p:spPr>
          <a:xfrm>
            <a:off x="5510212" y="3918286"/>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96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96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3D290DD1-E7E7-42CD-8C3F-716B3F8DEFE9}"/>
              </a:ext>
            </a:extLst>
          </p:cNvPr>
          <p:cNvSpPr/>
          <p:nvPr/>
        </p:nvSpPr>
        <p:spPr>
          <a:xfrm>
            <a:off x="113950" y="4641115"/>
            <a:ext cx="5280612" cy="1200329"/>
          </a:xfrm>
          <a:prstGeom prst="rect">
            <a:avLst/>
          </a:prstGeom>
          <a:noFill/>
        </p:spPr>
        <p:txBody>
          <a:bodyPr wrap="none" lIns="91440" tIns="45720" rIns="91440" bIns="45720">
            <a:spAutoFit/>
          </a:bodyPr>
          <a:lstStyle/>
          <a:p>
            <a:pPr algn="ctr"/>
            <a:r>
              <a:rPr lang="zh-CN" altLang="en-US" sz="3600" b="1">
                <a:ln w="22225">
                  <a:solidFill>
                    <a:schemeClr val="accent2"/>
                  </a:solidFill>
                  <a:prstDash val="solid"/>
                </a:ln>
                <a:solidFill>
                  <a:schemeClr val="accent2">
                    <a:lumMod val="40000"/>
                    <a:lumOff val="60000"/>
                  </a:schemeClr>
                </a:solidFill>
              </a:rPr>
              <a:t>注意是返回一个新对象，</a:t>
            </a:r>
            <a:endParaRPr lang="en-US" altLang="zh-CN" sz="3600" b="1">
              <a:ln w="22225">
                <a:solidFill>
                  <a:schemeClr val="accent2"/>
                </a:solidFill>
                <a:prstDash val="solid"/>
              </a:ln>
              <a:solidFill>
                <a:schemeClr val="accent2">
                  <a:lumMod val="40000"/>
                  <a:lumOff val="60000"/>
                </a:schemeClr>
              </a:solidFill>
            </a:endParaRPr>
          </a:p>
          <a:p>
            <a:pPr algn="ctr"/>
            <a:r>
              <a:rPr lang="zh-CN" altLang="en-US" sz="3600" b="1">
                <a:ln w="22225">
                  <a:solidFill>
                    <a:schemeClr val="accent2"/>
                  </a:solidFill>
                  <a:prstDash val="solid"/>
                </a:ln>
                <a:solidFill>
                  <a:schemeClr val="accent2">
                    <a:lumMod val="40000"/>
                    <a:lumOff val="60000"/>
                  </a:schemeClr>
                </a:solidFill>
              </a:rPr>
              <a:t>原对象不变</a:t>
            </a:r>
          </a:p>
        </p:txBody>
      </p:sp>
    </p:spTree>
    <p:extLst>
      <p:ext uri="{BB962C8B-B14F-4D97-AF65-F5344CB8AC3E}">
        <p14:creationId xmlns:p14="http://schemas.microsoft.com/office/powerpoint/2010/main" val="223278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EB1F-7525-4ED9-A93D-0003B422060D}"/>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调整列的顺序</a:t>
            </a:r>
            <a:endParaRPr lang="zh-CN" altLang="en-US"/>
          </a:p>
        </p:txBody>
      </p:sp>
      <p:sp>
        <p:nvSpPr>
          <p:cNvPr id="7" name="文本框 6">
            <a:extLst>
              <a:ext uri="{FF2B5EF4-FFF2-40B4-BE49-F238E27FC236}">
                <a16:creationId xmlns:a16="http://schemas.microsoft.com/office/drawing/2014/main" id="{B4D4BF03-3DF2-405C-987B-EC0394757865}"/>
              </a:ext>
            </a:extLst>
          </p:cNvPr>
          <p:cNvSpPr txBox="1"/>
          <p:nvPr/>
        </p:nvSpPr>
        <p:spPr>
          <a:xfrm>
            <a:off x="6729412" y="3848100"/>
            <a:ext cx="4762500"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97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97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BD97F610-51B2-4D56-9063-54362D37A008}"/>
              </a:ext>
            </a:extLst>
          </p:cNvPr>
          <p:cNvSpPr txBox="1"/>
          <p:nvPr/>
        </p:nvSpPr>
        <p:spPr>
          <a:xfrm>
            <a:off x="204788" y="801112"/>
            <a:ext cx="10596562" cy="3046988"/>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reindex</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columns</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96</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6439195-2B6A-4A8E-9D15-5234D0E194FC}"/>
              </a:ext>
            </a:extLst>
          </p:cNvPr>
          <p:cNvSpPr/>
          <p:nvPr/>
        </p:nvSpPr>
        <p:spPr>
          <a:xfrm>
            <a:off x="113950" y="4641115"/>
            <a:ext cx="5280612" cy="1200329"/>
          </a:xfrm>
          <a:prstGeom prst="rect">
            <a:avLst/>
          </a:prstGeom>
          <a:noFill/>
        </p:spPr>
        <p:txBody>
          <a:bodyPr wrap="none" lIns="91440" tIns="45720" rIns="91440" bIns="45720">
            <a:spAutoFit/>
          </a:bodyPr>
          <a:lstStyle/>
          <a:p>
            <a:pPr algn="ctr"/>
            <a:r>
              <a:rPr lang="zh-CN" altLang="en-US" sz="3600" b="1">
                <a:ln w="22225">
                  <a:solidFill>
                    <a:schemeClr val="accent2"/>
                  </a:solidFill>
                  <a:prstDash val="solid"/>
                </a:ln>
                <a:solidFill>
                  <a:schemeClr val="accent2">
                    <a:lumMod val="40000"/>
                    <a:lumOff val="60000"/>
                  </a:schemeClr>
                </a:solidFill>
              </a:rPr>
              <a:t>注意是返回一个新对象，</a:t>
            </a:r>
            <a:endParaRPr lang="en-US" altLang="zh-CN" sz="3600" b="1">
              <a:ln w="22225">
                <a:solidFill>
                  <a:schemeClr val="accent2"/>
                </a:solidFill>
                <a:prstDash val="solid"/>
              </a:ln>
              <a:solidFill>
                <a:schemeClr val="accent2">
                  <a:lumMod val="40000"/>
                  <a:lumOff val="60000"/>
                </a:schemeClr>
              </a:solidFill>
            </a:endParaRPr>
          </a:p>
          <a:p>
            <a:pPr algn="ctr"/>
            <a:r>
              <a:rPr lang="zh-CN" altLang="en-US" sz="3600" b="1">
                <a:ln w="22225">
                  <a:solidFill>
                    <a:schemeClr val="accent2"/>
                  </a:solidFill>
                  <a:prstDash val="solid"/>
                </a:ln>
                <a:solidFill>
                  <a:schemeClr val="accent2">
                    <a:lumMod val="40000"/>
                    <a:lumOff val="60000"/>
                  </a:schemeClr>
                </a:solidFill>
              </a:rPr>
              <a:t>原对象不变</a:t>
            </a:r>
          </a:p>
        </p:txBody>
      </p:sp>
    </p:spTree>
    <p:extLst>
      <p:ext uri="{BB962C8B-B14F-4D97-AF65-F5344CB8AC3E}">
        <p14:creationId xmlns:p14="http://schemas.microsoft.com/office/powerpoint/2010/main" val="32088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
          <p:cNvSpPr>
            <a:spLocks noChangeArrowheads="1"/>
          </p:cNvSpPr>
          <p:nvPr/>
        </p:nvSpPr>
        <p:spPr bwMode="auto">
          <a:xfrm>
            <a:off x="577850" y="1320800"/>
            <a:ext cx="10991850" cy="16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400" dirty="0">
                <a:latin typeface="微软雅黑" pitchFamily="34" charset="-122"/>
                <a:ea typeface="微软雅黑" pitchFamily="34" charset="-122"/>
              </a:rPr>
              <a:t>Pandas</a:t>
            </a:r>
            <a:r>
              <a:rPr lang="zh-CN" altLang="zh-CN" sz="4400" dirty="0">
                <a:latin typeface="微软雅黑" pitchFamily="34" charset="-122"/>
                <a:ea typeface="微软雅黑" pitchFamily="34" charset="-122"/>
              </a:rPr>
              <a:t>中提供了一个</a:t>
            </a:r>
            <a:r>
              <a:rPr lang="en-US" altLang="zh-CN" sz="4400" dirty="0">
                <a:latin typeface="微软雅黑" pitchFamily="34" charset="-122"/>
                <a:ea typeface="微软雅黑" pitchFamily="34" charset="-122"/>
              </a:rPr>
              <a:t>rename()</a:t>
            </a:r>
            <a:r>
              <a:rPr lang="zh-CN" altLang="zh-CN" sz="4400" dirty="0">
                <a:latin typeface="微软雅黑" pitchFamily="34" charset="-122"/>
                <a:ea typeface="微软雅黑" pitchFamily="34" charset="-122"/>
              </a:rPr>
              <a:t>方法来重命名个别列索引或行索引的标签或名称</a:t>
            </a:r>
            <a:r>
              <a:rPr lang="zh-CN" altLang="en-US" sz="4400" dirty="0">
                <a:latin typeface="微软雅黑" pitchFamily="34" charset="-122"/>
                <a:ea typeface="微软雅黑" pitchFamily="34" charset="-122"/>
              </a:rPr>
              <a:t>。</a:t>
            </a:r>
            <a:endParaRPr lang="en-US" altLang="zh-CN" sz="4400" dirty="0">
              <a:latin typeface="微软雅黑" pitchFamily="34" charset="-122"/>
              <a:ea typeface="微软雅黑" pitchFamily="34" charset="-122"/>
            </a:endParaRPr>
          </a:p>
        </p:txBody>
      </p:sp>
      <p:sp>
        <p:nvSpPr>
          <p:cNvPr id="18435" name="矩形 2"/>
          <p:cNvSpPr>
            <a:spLocks noChangeArrowheads="1"/>
          </p:cNvSpPr>
          <p:nvPr/>
        </p:nvSpPr>
        <p:spPr bwMode="auto">
          <a:xfrm>
            <a:off x="1631852" y="5163429"/>
            <a:ext cx="924247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lnSpc>
                <a:spcPct val="120000"/>
              </a:lnSpc>
              <a:buFont typeface="Wingdings" pitchFamily="2" charset="2"/>
              <a:buChar char="Ø"/>
            </a:pPr>
            <a:r>
              <a:rPr lang="en-US" altLang="zh-CN" sz="2800" dirty="0">
                <a:latin typeface="楷体" pitchFamily="49" charset="-122"/>
                <a:ea typeface="楷体" pitchFamily="49" charset="-122"/>
              </a:rPr>
              <a:t>index</a:t>
            </a:r>
            <a:r>
              <a:rPr lang="zh-CN" altLang="zh-CN" sz="2800" dirty="0">
                <a:latin typeface="楷体" pitchFamily="49" charset="-122"/>
                <a:ea typeface="楷体" pitchFamily="49" charset="-122"/>
              </a:rPr>
              <a:t>，</a:t>
            </a:r>
            <a:r>
              <a:rPr lang="en-US" altLang="zh-CN" sz="2800" dirty="0">
                <a:latin typeface="楷体" pitchFamily="49" charset="-122"/>
                <a:ea typeface="楷体" pitchFamily="49" charset="-122"/>
              </a:rPr>
              <a:t>columns</a:t>
            </a:r>
            <a:r>
              <a:rPr lang="zh-CN" altLang="zh-CN" sz="2800" dirty="0">
                <a:latin typeface="楷体" pitchFamily="49" charset="-122"/>
                <a:ea typeface="楷体" pitchFamily="49" charset="-122"/>
              </a:rPr>
              <a:t>：表示对行索引名或列索引名的转换。</a:t>
            </a:r>
            <a:endParaRPr lang="en-US" altLang="zh-CN" sz="2800" dirty="0">
              <a:latin typeface="楷体" pitchFamily="49" charset="-122"/>
              <a:ea typeface="楷体" pitchFamily="49" charset="-122"/>
            </a:endParaRPr>
          </a:p>
          <a:p>
            <a:pPr marL="457200" lvl="0" indent="-457200">
              <a:lnSpc>
                <a:spcPct val="120000"/>
              </a:lnSpc>
              <a:buFont typeface="Wingdings" pitchFamily="2" charset="2"/>
              <a:buChar char="Ø"/>
            </a:pPr>
            <a:r>
              <a:rPr lang="en-US" altLang="zh-CN" sz="2800" dirty="0">
                <a:latin typeface="楷体" pitchFamily="49" charset="-122"/>
                <a:ea typeface="楷体" pitchFamily="49" charset="-122"/>
              </a:rPr>
              <a:t>inplace</a:t>
            </a:r>
            <a:r>
              <a:rPr lang="zh-CN" altLang="zh-CN" sz="2800" dirty="0">
                <a:latin typeface="楷体" pitchFamily="49" charset="-122"/>
                <a:ea typeface="楷体" pitchFamily="49" charset="-122"/>
              </a:rPr>
              <a:t>：默认为</a:t>
            </a:r>
            <a:r>
              <a:rPr lang="en-US" altLang="zh-CN" sz="2800" dirty="0">
                <a:latin typeface="楷体" pitchFamily="49" charset="-122"/>
                <a:ea typeface="楷体" pitchFamily="49" charset="-122"/>
              </a:rPr>
              <a:t>False</a:t>
            </a:r>
            <a:r>
              <a:rPr lang="zh-CN" altLang="zh-CN" sz="2800" dirty="0">
                <a:latin typeface="楷体" pitchFamily="49" charset="-122"/>
                <a:ea typeface="楷体" pitchFamily="49" charset="-122"/>
              </a:rPr>
              <a:t>，表示是否返回新的</a:t>
            </a:r>
            <a:r>
              <a:rPr lang="en-US" altLang="zh-CN" sz="2800" dirty="0">
                <a:latin typeface="楷体" pitchFamily="49" charset="-122"/>
                <a:ea typeface="楷体" pitchFamily="49" charset="-122"/>
              </a:rPr>
              <a:t>Pandas</a:t>
            </a:r>
            <a:r>
              <a:rPr lang="zh-CN" altLang="zh-CN" sz="2800" dirty="0">
                <a:latin typeface="楷体" pitchFamily="49" charset="-122"/>
                <a:ea typeface="楷体" pitchFamily="49" charset="-122"/>
              </a:rPr>
              <a:t>对象。</a:t>
            </a:r>
          </a:p>
        </p:txBody>
      </p:sp>
      <p:sp>
        <p:nvSpPr>
          <p:cNvPr id="18436" name="矩形 5"/>
          <p:cNvSpPr>
            <a:spLocks noChangeArrowheads="1"/>
          </p:cNvSpPr>
          <p:nvPr/>
        </p:nvSpPr>
        <p:spPr bwMode="auto">
          <a:xfrm>
            <a:off x="2258767" y="3398508"/>
            <a:ext cx="76300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latin typeface="Times New Roman" pitchFamily="18" charset="0"/>
                <a:ea typeface="楷体" pitchFamily="49" charset="-122"/>
              </a:rPr>
              <a:t>rename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mapper = None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index </a:t>
            </a:r>
            <a:r>
              <a:rPr lang="en-US" altLang="zh-CN" sz="2800">
                <a:latin typeface="Times New Roman" pitchFamily="18" charset="0"/>
                <a:ea typeface="楷体" pitchFamily="49" charset="-122"/>
              </a:rPr>
              <a:t>= None</a:t>
            </a:r>
            <a:r>
              <a:rPr lang="zh-CN" altLang="en-US" sz="2800">
                <a:latin typeface="Times New Roman" pitchFamily="18" charset="0"/>
                <a:ea typeface="楷体" pitchFamily="49" charset="-122"/>
              </a:rPr>
              <a:t>，</a:t>
            </a:r>
            <a:r>
              <a:rPr lang="en-US" altLang="zh-CN" sz="2800">
                <a:latin typeface="Times New Roman" pitchFamily="18" charset="0"/>
                <a:ea typeface="楷体" pitchFamily="49" charset="-122"/>
              </a:rPr>
              <a:t>columns </a:t>
            </a:r>
            <a:r>
              <a:rPr lang="en-US" altLang="zh-CN" sz="2800" dirty="0">
                <a:latin typeface="Times New Roman" pitchFamily="18" charset="0"/>
                <a:ea typeface="楷体" pitchFamily="49" charset="-122"/>
              </a:rPr>
              <a:t>= None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axis = None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copy = True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inplace = False</a:t>
            </a:r>
            <a:r>
              <a:rPr lang="zh-CN" altLang="zh-CN" sz="2800" dirty="0">
                <a:latin typeface="Times New Roman" pitchFamily="18" charset="0"/>
                <a:ea typeface="楷体" pitchFamily="49" charset="-122"/>
              </a:rPr>
              <a:t>，</a:t>
            </a:r>
            <a:r>
              <a:rPr lang="en-US" altLang="zh-CN" sz="2800" dirty="0">
                <a:latin typeface="Times New Roman" pitchFamily="18" charset="0"/>
                <a:ea typeface="楷体" pitchFamily="49" charset="-122"/>
              </a:rPr>
              <a:t>level = None</a:t>
            </a:r>
            <a:r>
              <a:rPr lang="zh-CN" altLang="zh-CN" sz="2800" dirty="0">
                <a:latin typeface="Times New Roman" pitchFamily="18" charset="0"/>
                <a:ea typeface="楷体" pitchFamily="49" charset="-122"/>
              </a:rPr>
              <a:t>）</a:t>
            </a:r>
          </a:p>
        </p:txBody>
      </p:sp>
      <p:sp>
        <p:nvSpPr>
          <p:cNvPr id="5" name="矩形 4"/>
          <p:cNvSpPr/>
          <p:nvPr/>
        </p:nvSpPr>
        <p:spPr>
          <a:xfrm>
            <a:off x="1631852" y="3158440"/>
            <a:ext cx="8904849" cy="1863725"/>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kumimoji="1" lang="zh-CN" altLang="en-US"/>
          </a:p>
        </p:txBody>
      </p:sp>
      <p:sp>
        <p:nvSpPr>
          <p:cNvPr id="3" name="标题 2">
            <a:extLst>
              <a:ext uri="{FF2B5EF4-FFF2-40B4-BE49-F238E27FC236}">
                <a16:creationId xmlns:a16="http://schemas.microsoft.com/office/drawing/2014/main" id="{E2EE8B0A-A715-4F83-B4FB-E65608F3A8E1}"/>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调整列</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行的名字</a:t>
            </a:r>
            <a:endParaRPr lang="zh-CN" altLang="en-US">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81F02-7674-42AB-895B-7AAC456CE09F}"/>
              </a:ext>
            </a:extLst>
          </p:cNvPr>
          <p:cNvSpPr>
            <a:spLocks noGrp="1"/>
          </p:cNvSpPr>
          <p:nvPr>
            <p:ph type="title"/>
          </p:nvPr>
        </p:nvSpPr>
        <p:spPr/>
        <p:txBody>
          <a:bodyPr/>
          <a:lstStyle/>
          <a:p>
            <a:r>
              <a:rPr lang="zh-CN" altLang="en-US">
                <a:solidFill>
                  <a:srgbClr val="FF0000"/>
                </a:solidFill>
                <a:latin typeface="微软雅黑" panose="020B0503020204020204" pitchFamily="34" charset="-122"/>
                <a:ea typeface="微软雅黑" panose="020B0503020204020204" pitchFamily="34" charset="-122"/>
              </a:rPr>
              <a:t>隆重请出</a:t>
            </a:r>
            <a:r>
              <a:rPr lang="zh-CN" altLang="en-US">
                <a:latin typeface="微软雅黑" panose="020B0503020204020204" pitchFamily="34" charset="-122"/>
                <a:ea typeface="微软雅黑" panose="020B0503020204020204" pitchFamily="34" charset="-122"/>
              </a:rPr>
              <a:t>数据分析工具的大杀器</a:t>
            </a:r>
            <a:r>
              <a:rPr lang="en-US" altLang="zh-CN">
                <a:latin typeface="微软雅黑" panose="020B0503020204020204" pitchFamily="34" charset="-122"/>
                <a:ea typeface="微软雅黑" panose="020B0503020204020204" pitchFamily="34" charset="-122"/>
              </a:rPr>
              <a:t>—Pandas</a:t>
            </a:r>
            <a:endParaRPr lang="zh-CN" altLang="en-US">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10D688A-82DB-419F-9AEE-88C9424DB8E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24074" y="1411784"/>
            <a:ext cx="7172325" cy="403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9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
          <p:cNvSpPr>
            <a:spLocks noChangeArrowheads="1"/>
          </p:cNvSpPr>
          <p:nvPr/>
        </p:nvSpPr>
        <p:spPr bwMode="auto">
          <a:xfrm>
            <a:off x="511175" y="949325"/>
            <a:ext cx="1099185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4400" dirty="0">
                <a:latin typeface="微软雅黑" pitchFamily="34" charset="-122"/>
                <a:ea typeface="微软雅黑" pitchFamily="34" charset="-122"/>
              </a:rPr>
              <a:t>例如，将</a:t>
            </a:r>
            <a:r>
              <a:rPr lang="en-US" altLang="zh-CN" sz="4400" dirty="0">
                <a:latin typeface="微软雅黑" pitchFamily="34" charset="-122"/>
                <a:ea typeface="微软雅黑" pitchFamily="34" charset="-122"/>
              </a:rPr>
              <a:t>df</a:t>
            </a:r>
            <a:r>
              <a:rPr lang="zh-CN" altLang="en-US" sz="4400" dirty="0">
                <a:latin typeface="微软雅黑" pitchFamily="34" charset="-122"/>
                <a:ea typeface="微软雅黑" pitchFamily="34" charset="-122"/>
              </a:rPr>
              <a:t>对象的</a:t>
            </a:r>
            <a:r>
              <a:rPr lang="zh-CN" altLang="zh-CN" sz="4400" dirty="0">
                <a:latin typeface="微软雅黑" pitchFamily="34" charset="-122"/>
                <a:ea typeface="微软雅黑" pitchFamily="34" charset="-122"/>
              </a:rPr>
              <a:t>每个列索引名称重命名为</a:t>
            </a:r>
            <a:r>
              <a:rPr lang="en-US" altLang="zh-CN" sz="4400" dirty="0">
                <a:latin typeface="微软雅黑" pitchFamily="34" charset="-122"/>
                <a:ea typeface="微软雅黑" pitchFamily="34" charset="-122"/>
              </a:rPr>
              <a:t>a</a:t>
            </a:r>
            <a:r>
              <a:rPr lang="zh-CN" altLang="zh-CN" sz="4400" dirty="0">
                <a:latin typeface="微软雅黑" pitchFamily="34" charset="-122"/>
                <a:ea typeface="微软雅黑" pitchFamily="34" charset="-122"/>
              </a:rPr>
              <a:t>、</a:t>
            </a:r>
            <a:r>
              <a:rPr lang="en-US" altLang="zh-CN" sz="4400" dirty="0">
                <a:latin typeface="微软雅黑" pitchFamily="34" charset="-122"/>
                <a:ea typeface="微软雅黑" pitchFamily="34" charset="-122"/>
              </a:rPr>
              <a:t>b</a:t>
            </a:r>
            <a:r>
              <a:rPr lang="zh-CN" altLang="zh-CN" sz="4400" dirty="0">
                <a:latin typeface="微软雅黑" pitchFamily="34" charset="-122"/>
                <a:ea typeface="微软雅黑" pitchFamily="34" charset="-122"/>
              </a:rPr>
              <a:t>、</a:t>
            </a:r>
            <a:r>
              <a:rPr lang="en-US" altLang="zh-CN" sz="4400" dirty="0">
                <a:latin typeface="微软雅黑" pitchFamily="34" charset="-122"/>
                <a:ea typeface="微软雅黑" pitchFamily="34" charset="-122"/>
              </a:rPr>
              <a:t>c</a:t>
            </a:r>
            <a:r>
              <a:rPr lang="zh-CN" altLang="zh-CN" sz="4400" dirty="0">
                <a:latin typeface="微软雅黑" pitchFamily="34" charset="-122"/>
                <a:ea typeface="微软雅黑" pitchFamily="34" charset="-122"/>
              </a:rPr>
              <a:t>。</a:t>
            </a:r>
            <a:endParaRPr lang="en-US" altLang="zh-CN" sz="4400" dirty="0">
              <a:latin typeface="微软雅黑" pitchFamily="34" charset="-122"/>
              <a:ea typeface="微软雅黑" pitchFamily="34" charset="-122"/>
            </a:endParaRPr>
          </a:p>
        </p:txBody>
      </p:sp>
      <p:pic>
        <p:nvPicPr>
          <p:cNvPr id="7" name="图片 6"/>
          <p:cNvPicPr/>
          <p:nvPr/>
        </p:nvPicPr>
        <p:blipFill>
          <a:blip r:embed="rId3"/>
          <a:stretch>
            <a:fillRect/>
          </a:stretch>
        </p:blipFill>
        <p:spPr>
          <a:xfrm>
            <a:off x="1261149" y="2798005"/>
            <a:ext cx="9072802" cy="2465364"/>
          </a:xfrm>
          <a:prstGeom prst="rect">
            <a:avLst/>
          </a:prstGeom>
        </p:spPr>
      </p:pic>
      <p:sp>
        <p:nvSpPr>
          <p:cNvPr id="3" name="标题 2">
            <a:extLst>
              <a:ext uri="{FF2B5EF4-FFF2-40B4-BE49-F238E27FC236}">
                <a16:creationId xmlns:a16="http://schemas.microsoft.com/office/drawing/2014/main" id="{FB2183F8-BCF0-4818-9EB8-DD7693F5551E}"/>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调整列</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行的名字</a:t>
            </a:r>
            <a:endParaRPr lang="zh-CN" altLang="en-US"/>
          </a:p>
        </p:txBody>
      </p:sp>
    </p:spTree>
    <p:custDataLst>
      <p:tags r:id="rId1"/>
    </p:custDataLst>
    <p:extLst>
      <p:ext uri="{BB962C8B-B14F-4D97-AF65-F5344CB8AC3E}">
        <p14:creationId xmlns:p14="http://schemas.microsoft.com/office/powerpoint/2010/main" val="40732440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C239C-4F14-4436-9397-2D0936B16265}"/>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调整列</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行的名字</a:t>
            </a:r>
            <a:endParaRPr lang="zh-CN" altLang="en-US"/>
          </a:p>
        </p:txBody>
      </p:sp>
      <p:sp>
        <p:nvSpPr>
          <p:cNvPr id="6" name="文本框 5">
            <a:extLst>
              <a:ext uri="{FF2B5EF4-FFF2-40B4-BE49-F238E27FC236}">
                <a16:creationId xmlns:a16="http://schemas.microsoft.com/office/drawing/2014/main" id="{DD6C23AF-CF33-45B2-A903-59FB968E45EB}"/>
              </a:ext>
            </a:extLst>
          </p:cNvPr>
          <p:cNvSpPr txBox="1"/>
          <p:nvPr/>
        </p:nvSpPr>
        <p:spPr>
          <a:xfrm>
            <a:off x="357188" y="889843"/>
            <a:ext cx="6162674" cy="5078313"/>
          </a:xfrm>
          <a:prstGeom prst="rect">
            <a:avLst/>
          </a:prstGeom>
          <a:noFill/>
        </p:spPr>
        <p:txBody>
          <a:bodyPr wrap="square">
            <a:spAutoFit/>
          </a:bodyPr>
          <a:lstStyle/>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36</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36</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城市</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环比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同比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定基</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北京</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147.7</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上海</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155.8</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广州</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102.7</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161.9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深圳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105.1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157.6</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沈阳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99.9</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106.8</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149.5</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rename</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columns</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城市</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city</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city</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环比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同比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定基</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北京</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147.7</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上海</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155.8</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广州</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102.7</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161.9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深圳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105.1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157.6</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沈阳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99.9</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106.8</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149.5</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1F8AB483-5DD6-41C9-A94B-CF5189B71EF6}"/>
              </a:ext>
            </a:extLst>
          </p:cNvPr>
          <p:cNvSpPr txBox="1"/>
          <p:nvPr/>
        </p:nvSpPr>
        <p:spPr>
          <a:xfrm>
            <a:off x="6080442" y="3428999"/>
            <a:ext cx="6162674" cy="2308324"/>
          </a:xfrm>
          <a:prstGeom prst="rect">
            <a:avLst/>
          </a:prstGeom>
          <a:noFill/>
        </p:spPr>
        <p:txBody>
          <a:bodyPr wrap="square">
            <a:spAutoFit/>
          </a:bodyPr>
          <a:lstStyle/>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38</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rename</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index</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"c1"</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C1</a:t>
            </a:r>
            <a:r>
              <a:rPr lang="en-US" altLang="zh-CN" sz="1800" b="1" kern="0">
                <a:solidFill>
                  <a:srgbClr val="00804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38</a:t>
            </a:r>
            <a:r>
              <a:rPr lang="en-US" altLang="zh-CN" sz="1800" b="1"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城市</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环比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同比</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定基</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C1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北京</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147.7</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上海</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155.8</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c3</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广州</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102.7</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161.9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c4</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深圳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105.1</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157.6</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c5</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沈阳</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99.9</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106.8</a:t>
            </a:r>
            <a:r>
              <a:rPr lang="en-US" altLang="zh-CN" sz="1800" b="1"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b="1"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149.5</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864B3B4F-D56B-4F8D-A5CE-B774BC498CAF}"/>
              </a:ext>
            </a:extLst>
          </p:cNvPr>
          <p:cNvSpPr/>
          <p:nvPr/>
        </p:nvSpPr>
        <p:spPr>
          <a:xfrm>
            <a:off x="6190900" y="1040665"/>
            <a:ext cx="5280612" cy="1200329"/>
          </a:xfrm>
          <a:prstGeom prst="rect">
            <a:avLst/>
          </a:prstGeom>
          <a:noFill/>
        </p:spPr>
        <p:txBody>
          <a:bodyPr wrap="none" lIns="91440" tIns="45720" rIns="91440" bIns="45720">
            <a:spAutoFit/>
          </a:bodyPr>
          <a:lstStyle/>
          <a:p>
            <a:pPr algn="ctr"/>
            <a:r>
              <a:rPr lang="zh-CN" altLang="en-US" sz="3600" b="1">
                <a:ln w="22225">
                  <a:solidFill>
                    <a:schemeClr val="accent2"/>
                  </a:solidFill>
                  <a:prstDash val="solid"/>
                </a:ln>
                <a:solidFill>
                  <a:schemeClr val="accent2">
                    <a:lumMod val="40000"/>
                    <a:lumOff val="60000"/>
                  </a:schemeClr>
                </a:solidFill>
              </a:rPr>
              <a:t>注意是返回一个新对象，</a:t>
            </a:r>
            <a:endParaRPr lang="en-US" altLang="zh-CN" sz="3600" b="1">
              <a:ln w="22225">
                <a:solidFill>
                  <a:schemeClr val="accent2"/>
                </a:solidFill>
                <a:prstDash val="solid"/>
              </a:ln>
              <a:solidFill>
                <a:schemeClr val="accent2">
                  <a:lumMod val="40000"/>
                  <a:lumOff val="60000"/>
                </a:schemeClr>
              </a:solidFill>
            </a:endParaRPr>
          </a:p>
          <a:p>
            <a:pPr algn="ctr"/>
            <a:r>
              <a:rPr lang="zh-CN" altLang="en-US" sz="3600" b="1">
                <a:ln w="22225">
                  <a:solidFill>
                    <a:schemeClr val="accent2"/>
                  </a:solidFill>
                  <a:prstDash val="solid"/>
                </a:ln>
                <a:solidFill>
                  <a:schemeClr val="accent2">
                    <a:lumMod val="40000"/>
                    <a:lumOff val="60000"/>
                  </a:schemeClr>
                </a:solidFill>
              </a:rPr>
              <a:t>原对象不变</a:t>
            </a:r>
          </a:p>
        </p:txBody>
      </p:sp>
    </p:spTree>
    <p:extLst>
      <p:ext uri="{BB962C8B-B14F-4D97-AF65-F5344CB8AC3E}">
        <p14:creationId xmlns:p14="http://schemas.microsoft.com/office/powerpoint/2010/main" val="2151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30BFB-84FA-4382-B1D8-287CFE66DB5B}"/>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自定义某列为索引</a:t>
            </a:r>
            <a:endParaRPr lang="zh-CN" altLang="en-US"/>
          </a:p>
        </p:txBody>
      </p:sp>
      <p:sp>
        <p:nvSpPr>
          <p:cNvPr id="8" name="文本框 7">
            <a:extLst>
              <a:ext uri="{FF2B5EF4-FFF2-40B4-BE49-F238E27FC236}">
                <a16:creationId xmlns:a16="http://schemas.microsoft.com/office/drawing/2014/main" id="{A015ACD4-D2E0-4902-AFFF-4B071A09C0A2}"/>
              </a:ext>
            </a:extLst>
          </p:cNvPr>
          <p:cNvSpPr txBox="1"/>
          <p:nvPr/>
        </p:nvSpPr>
        <p:spPr>
          <a:xfrm>
            <a:off x="5996306" y="901661"/>
            <a:ext cx="4538344" cy="286232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set_index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93DC079-64F4-439E-AA59-DCFDA387241C}"/>
              </a:ext>
            </a:extLst>
          </p:cNvPr>
          <p:cNvSpPr txBox="1"/>
          <p:nvPr/>
        </p:nvSpPr>
        <p:spPr>
          <a:xfrm>
            <a:off x="309562" y="874455"/>
            <a:ext cx="4881563"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c1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c3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c4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c5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E4037127-0933-4150-A70C-EC20B49A9252}"/>
              </a:ext>
            </a:extLst>
          </p:cNvPr>
          <p:cNvSpPr/>
          <p:nvPr/>
        </p:nvSpPr>
        <p:spPr>
          <a:xfrm>
            <a:off x="3200050" y="4669690"/>
            <a:ext cx="5280612" cy="1200329"/>
          </a:xfrm>
          <a:prstGeom prst="rect">
            <a:avLst/>
          </a:prstGeom>
          <a:noFill/>
        </p:spPr>
        <p:txBody>
          <a:bodyPr wrap="none" lIns="91440" tIns="45720" rIns="91440" bIns="45720">
            <a:spAutoFit/>
          </a:bodyPr>
          <a:lstStyle/>
          <a:p>
            <a:pPr algn="ctr"/>
            <a:r>
              <a:rPr lang="zh-CN" altLang="en-US" sz="3600" b="1">
                <a:ln w="22225">
                  <a:solidFill>
                    <a:schemeClr val="accent2"/>
                  </a:solidFill>
                  <a:prstDash val="solid"/>
                </a:ln>
                <a:solidFill>
                  <a:schemeClr val="accent2">
                    <a:lumMod val="40000"/>
                    <a:lumOff val="60000"/>
                  </a:schemeClr>
                </a:solidFill>
              </a:rPr>
              <a:t>注意是返回一个新对象，</a:t>
            </a:r>
            <a:endParaRPr lang="en-US" altLang="zh-CN" sz="3600" b="1">
              <a:ln w="22225">
                <a:solidFill>
                  <a:schemeClr val="accent2"/>
                </a:solidFill>
                <a:prstDash val="solid"/>
              </a:ln>
              <a:solidFill>
                <a:schemeClr val="accent2">
                  <a:lumMod val="40000"/>
                  <a:lumOff val="60000"/>
                </a:schemeClr>
              </a:solidFill>
            </a:endParaRPr>
          </a:p>
          <a:p>
            <a:pPr algn="ctr"/>
            <a:r>
              <a:rPr lang="zh-CN" altLang="en-US" sz="3600" b="1">
                <a:ln w="22225">
                  <a:solidFill>
                    <a:schemeClr val="accent2"/>
                  </a:solidFill>
                  <a:prstDash val="solid"/>
                </a:ln>
                <a:solidFill>
                  <a:schemeClr val="accent2">
                    <a:lumMod val="40000"/>
                    <a:lumOff val="60000"/>
                  </a:schemeClr>
                </a:solidFill>
              </a:rPr>
              <a:t>原对象不变</a:t>
            </a:r>
          </a:p>
        </p:txBody>
      </p:sp>
    </p:spTree>
    <p:extLst>
      <p:ext uri="{BB962C8B-B14F-4D97-AF65-F5344CB8AC3E}">
        <p14:creationId xmlns:p14="http://schemas.microsoft.com/office/powerpoint/2010/main" val="40163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30BFB-84FA-4382-B1D8-287CFE66DB5B}"/>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自定义某列为索引</a:t>
            </a:r>
            <a:endParaRPr lang="zh-CN" altLang="en-US"/>
          </a:p>
        </p:txBody>
      </p:sp>
      <p:sp>
        <p:nvSpPr>
          <p:cNvPr id="8" name="文本框 7">
            <a:extLst>
              <a:ext uri="{FF2B5EF4-FFF2-40B4-BE49-F238E27FC236}">
                <a16:creationId xmlns:a16="http://schemas.microsoft.com/office/drawing/2014/main" id="{A015ACD4-D2E0-4902-AFFF-4B071A09C0A2}"/>
              </a:ext>
            </a:extLst>
          </p:cNvPr>
          <p:cNvSpPr txBox="1"/>
          <p:nvPr/>
        </p:nvSpPr>
        <p:spPr>
          <a:xfrm>
            <a:off x="395606" y="749261"/>
            <a:ext cx="4538344" cy="2862322"/>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nd</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98</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环比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同比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定基</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城市</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147.7</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上海</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155.8</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广州</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161.9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深圳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105.1</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157.6</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沈阳</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99.9</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106.8</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149.5</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1E26515-7F91-4496-BD1E-3A6A8BF87A82}"/>
              </a:ext>
            </a:extLst>
          </p:cNvPr>
          <p:cNvSpPr txBox="1"/>
          <p:nvPr/>
        </p:nvSpPr>
        <p:spPr>
          <a:xfrm>
            <a:off x="5081588" y="656928"/>
            <a:ext cx="6162674" cy="3046988"/>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nd</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reset_index</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57</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城市</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环比</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同比</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定基</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北京</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147.7</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上海</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100.3</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104.4</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155.8</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广州</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100.5</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102.7</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161.9</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深圳</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100.2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105.1</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157.6</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沈阳</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99.9</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106.8</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149.5</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A1C675AF-B689-448E-B3AE-70AD9B95EE77}"/>
              </a:ext>
            </a:extLst>
          </p:cNvPr>
          <p:cNvSpPr/>
          <p:nvPr/>
        </p:nvSpPr>
        <p:spPr>
          <a:xfrm>
            <a:off x="2664778" y="4488715"/>
            <a:ext cx="5280612" cy="1200329"/>
          </a:xfrm>
          <a:prstGeom prst="rect">
            <a:avLst/>
          </a:prstGeom>
          <a:noFill/>
        </p:spPr>
        <p:txBody>
          <a:bodyPr wrap="none" lIns="91440" tIns="45720" rIns="91440" bIns="45720">
            <a:spAutoFit/>
          </a:bodyPr>
          <a:lstStyle/>
          <a:p>
            <a:pPr algn="ctr"/>
            <a:r>
              <a:rPr lang="zh-CN" altLang="en-US" sz="3600" b="1">
                <a:ln w="22225">
                  <a:solidFill>
                    <a:schemeClr val="accent2"/>
                  </a:solidFill>
                  <a:prstDash val="solid"/>
                </a:ln>
                <a:solidFill>
                  <a:schemeClr val="accent2">
                    <a:lumMod val="40000"/>
                    <a:lumOff val="60000"/>
                  </a:schemeClr>
                </a:solidFill>
              </a:rPr>
              <a:t>注意是返回一个新对象，</a:t>
            </a:r>
            <a:endParaRPr lang="en-US" altLang="zh-CN" sz="3600" b="1">
              <a:ln w="22225">
                <a:solidFill>
                  <a:schemeClr val="accent2"/>
                </a:solidFill>
                <a:prstDash val="solid"/>
              </a:ln>
              <a:solidFill>
                <a:schemeClr val="accent2">
                  <a:lumMod val="40000"/>
                  <a:lumOff val="60000"/>
                </a:schemeClr>
              </a:solidFill>
            </a:endParaRPr>
          </a:p>
          <a:p>
            <a:pPr algn="ctr"/>
            <a:r>
              <a:rPr lang="zh-CN" altLang="en-US" sz="3600" b="1">
                <a:ln w="22225">
                  <a:solidFill>
                    <a:schemeClr val="accent2"/>
                  </a:solidFill>
                  <a:prstDash val="solid"/>
                </a:ln>
                <a:solidFill>
                  <a:schemeClr val="accent2">
                    <a:lumMod val="40000"/>
                    <a:lumOff val="60000"/>
                  </a:schemeClr>
                </a:solidFill>
              </a:rPr>
              <a:t>原对象不变</a:t>
            </a:r>
          </a:p>
        </p:txBody>
      </p:sp>
    </p:spTree>
    <p:extLst>
      <p:ext uri="{BB962C8B-B14F-4D97-AF65-F5344CB8AC3E}">
        <p14:creationId xmlns:p14="http://schemas.microsoft.com/office/powerpoint/2010/main" val="7258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30BFB-84FA-4382-B1D8-287CFE66DB5B}"/>
              </a:ext>
            </a:extLst>
          </p:cNvPr>
          <p:cNvSpPr>
            <a:spLocks noGrp="1"/>
          </p:cNvSpPr>
          <p:nvPr>
            <p:ph type="title"/>
          </p:nvPr>
        </p:nvSpPr>
        <p:spPr/>
        <p:txBody>
          <a:bodyPr/>
          <a:lstStyle/>
          <a:p>
            <a:r>
              <a:rPr lang="en-US" altLang="zh-CN" b="1">
                <a:latin typeface="微软雅黑" panose="020B0503020204020204" pitchFamily="34" charset="-122"/>
                <a:ea typeface="微软雅黑" panose="020B0503020204020204" pitchFamily="34" charset="-122"/>
              </a:rPr>
              <a:t>DateFrame</a:t>
            </a:r>
            <a:r>
              <a:rPr lang="zh-CN" altLang="en-US" b="1">
                <a:latin typeface="微软雅黑" panose="020B0503020204020204" pitchFamily="34" charset="-122"/>
                <a:ea typeface="微软雅黑" panose="020B0503020204020204" pitchFamily="34" charset="-122"/>
              </a:rPr>
              <a:t>类型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产生新数据框和就地修改</a:t>
            </a:r>
            <a:endParaRPr lang="zh-CN" altLang="en-US"/>
          </a:p>
        </p:txBody>
      </p:sp>
      <p:sp>
        <p:nvSpPr>
          <p:cNvPr id="3" name="文本框 2">
            <a:extLst>
              <a:ext uri="{FF2B5EF4-FFF2-40B4-BE49-F238E27FC236}">
                <a16:creationId xmlns:a16="http://schemas.microsoft.com/office/drawing/2014/main" id="{DC5E2AC0-7EFC-449D-8312-EF5FD8A5570C}"/>
              </a:ext>
            </a:extLst>
          </p:cNvPr>
          <p:cNvSpPr txBox="1"/>
          <p:nvPr/>
        </p:nvSpPr>
        <p:spPr>
          <a:xfrm>
            <a:off x="619124" y="971550"/>
            <a:ext cx="9705975" cy="3785652"/>
          </a:xfrm>
          <a:prstGeom prst="rect">
            <a:avLst/>
          </a:prstGeom>
          <a:noFill/>
        </p:spPr>
        <p:txBody>
          <a:bodyPr wrap="square" rtlCol="0">
            <a:spAutoFit/>
          </a:bodyPr>
          <a:lstStyle/>
          <a:p>
            <a:r>
              <a:rPr lang="en-US" altLang="zh-CN" sz="4000">
                <a:latin typeface="微软雅黑" panose="020B0503020204020204" pitchFamily="34" charset="-122"/>
                <a:ea typeface="微软雅黑" panose="020B0503020204020204" pitchFamily="34" charset="-122"/>
              </a:rPr>
              <a:t>Pandas</a:t>
            </a:r>
            <a:r>
              <a:rPr lang="zh-CN" altLang="en-US" sz="4000">
                <a:latin typeface="微软雅黑" panose="020B0503020204020204" pitchFamily="34" charset="-122"/>
                <a:ea typeface="微软雅黑" panose="020B0503020204020204" pitchFamily="34" charset="-122"/>
              </a:rPr>
              <a:t>的函数基本上都是返回一个新对象，想就地修改原有对象，可以在函数参数中找到有个</a:t>
            </a:r>
            <a:r>
              <a:rPr lang="en-US" altLang="zh-CN" sz="4000">
                <a:solidFill>
                  <a:srgbClr val="FF0000"/>
                </a:solidFill>
                <a:latin typeface="微软雅黑" panose="020B0503020204020204" pitchFamily="34" charset="-122"/>
                <a:ea typeface="微软雅黑" panose="020B0503020204020204" pitchFamily="34" charset="-122"/>
              </a:rPr>
              <a:t>inplace</a:t>
            </a:r>
            <a:r>
              <a:rPr lang="zh-CN" altLang="en-US" sz="4000">
                <a:latin typeface="微软雅黑" panose="020B0503020204020204" pitchFamily="34" charset="-122"/>
                <a:ea typeface="微软雅黑" panose="020B0503020204020204" pitchFamily="34" charset="-122"/>
              </a:rPr>
              <a:t>或者</a:t>
            </a:r>
            <a:r>
              <a:rPr lang="en-US" altLang="zh-CN" sz="4000">
                <a:solidFill>
                  <a:srgbClr val="FF0000"/>
                </a:solidFill>
                <a:latin typeface="微软雅黑" panose="020B0503020204020204" pitchFamily="34" charset="-122"/>
                <a:ea typeface="微软雅黑" panose="020B0503020204020204" pitchFamily="34" charset="-122"/>
              </a:rPr>
              <a:t>copy</a:t>
            </a:r>
            <a:r>
              <a:rPr lang="zh-CN" altLang="en-US" sz="4000">
                <a:latin typeface="微软雅黑" panose="020B0503020204020204" pitchFamily="34" charset="-122"/>
                <a:ea typeface="微软雅黑" panose="020B0503020204020204" pitchFamily="34" charset="-122"/>
              </a:rPr>
              <a:t>参数，通过设置它们可以实现就地修改</a:t>
            </a:r>
            <a:endParaRPr lang="en-US" altLang="zh-CN" sz="4000">
              <a:latin typeface="微软雅黑" panose="020B0503020204020204" pitchFamily="34" charset="-122"/>
              <a:ea typeface="微软雅黑" panose="020B0503020204020204" pitchFamily="34" charset="-122"/>
            </a:endParaRPr>
          </a:p>
          <a:p>
            <a:endParaRPr lang="en-US" altLang="zh-CN" sz="4000">
              <a:latin typeface="微软雅黑" panose="020B0503020204020204" pitchFamily="34" charset="-122"/>
              <a:ea typeface="微软雅黑" panose="020B0503020204020204" pitchFamily="34" charset="-122"/>
            </a:endParaRPr>
          </a:p>
          <a:p>
            <a:r>
              <a:rPr lang="zh-CN" altLang="en-US" sz="4000">
                <a:latin typeface="微软雅黑" panose="020B0503020204020204" pitchFamily="34" charset="-122"/>
                <a:ea typeface="微软雅黑" panose="020B0503020204020204" pitchFamily="34" charset="-122"/>
              </a:rPr>
              <a:t>后面会看到例子！！！</a:t>
            </a:r>
          </a:p>
        </p:txBody>
      </p:sp>
    </p:spTree>
    <p:extLst>
      <p:ext uri="{BB962C8B-B14F-4D97-AF65-F5344CB8AC3E}">
        <p14:creationId xmlns:p14="http://schemas.microsoft.com/office/powerpoint/2010/main" val="1750594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46F68-B55D-439A-86E9-41FBEF2199F7}"/>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p>
        </p:txBody>
      </p:sp>
      <p:sp>
        <p:nvSpPr>
          <p:cNvPr id="3" name="内容占位符 2">
            <a:extLst>
              <a:ext uri="{FF2B5EF4-FFF2-40B4-BE49-F238E27FC236}">
                <a16:creationId xmlns:a16="http://schemas.microsoft.com/office/drawing/2014/main" id="{2E3B8ED5-2EDB-4719-A1A8-3F8ADD63DC4B}"/>
              </a:ext>
            </a:extLst>
          </p:cNvPr>
          <p:cNvSpPr>
            <a:spLocks noGrp="1"/>
          </p:cNvSpPr>
          <p:nvPr>
            <p:ph idx="1"/>
          </p:nvPr>
        </p:nvSpPr>
        <p:spPr/>
        <p:txBody>
          <a:bodyPr/>
          <a:lstStyle/>
          <a:p>
            <a:r>
              <a:rPr lang="zh-CN" altLang="zh-CN" sz="2400">
                <a:latin typeface="微软雅黑" pitchFamily="34" charset="-122"/>
                <a:ea typeface="微软雅黑" pitchFamily="34" charset="-122"/>
              </a:rPr>
              <a:t>在进行数据分析时，通常不会将需要分析的数据直接写入到程序中，这样不仅造成程序代码臃肿，而且可用率很低。常用的</a:t>
            </a:r>
            <a:r>
              <a:rPr lang="zh-CN" altLang="en-US" sz="2400">
                <a:latin typeface="微软雅黑" pitchFamily="34" charset="-122"/>
                <a:ea typeface="微软雅黑" pitchFamily="34" charset="-122"/>
              </a:rPr>
              <a:t>解决</a:t>
            </a:r>
            <a:r>
              <a:rPr lang="zh-CN" altLang="zh-CN" sz="2400">
                <a:latin typeface="微软雅黑" pitchFamily="34" charset="-122"/>
                <a:ea typeface="微软雅黑" pitchFamily="34" charset="-122"/>
              </a:rPr>
              <a:t>方法是将</a:t>
            </a:r>
            <a:r>
              <a:rPr lang="zh-CN" altLang="en-US" sz="2400">
                <a:latin typeface="微软雅黑" pitchFamily="34" charset="-122"/>
                <a:ea typeface="微软雅黑" pitchFamily="34" charset="-122"/>
              </a:rPr>
              <a:t>待</a:t>
            </a:r>
            <a:r>
              <a:rPr lang="zh-CN" altLang="zh-CN" sz="2400">
                <a:latin typeface="微软雅黑" pitchFamily="34" charset="-122"/>
                <a:ea typeface="微软雅黑" pitchFamily="34" charset="-122"/>
              </a:rPr>
              <a:t>分析的数据存储到本地中，之后再对存储文件进行读取</a:t>
            </a:r>
            <a:r>
              <a:rPr lang="zh-CN" altLang="en-US" sz="2400">
                <a:latin typeface="微软雅黑" pitchFamily="34" charset="-122"/>
                <a:ea typeface="微软雅黑" pitchFamily="34" charset="-122"/>
              </a:rPr>
              <a:t>。</a:t>
            </a:r>
            <a:endParaRPr lang="en-US" altLang="zh-CN" sz="2400">
              <a:latin typeface="微软雅黑" pitchFamily="34" charset="-122"/>
              <a:ea typeface="微软雅黑" pitchFamily="34" charset="-122"/>
            </a:endParaRPr>
          </a:p>
          <a:p>
            <a:pPr marL="800100" lvl="1" indent="-342900">
              <a:buFont typeface="Wingdings" panose="05000000000000000000" pitchFamily="2" charset="2"/>
              <a:buChar char="Ø"/>
            </a:pPr>
            <a:r>
              <a:rPr lang="zh-CN" altLang="en-US">
                <a:latin typeface="微软雅黑" pitchFamily="34" charset="-122"/>
                <a:ea typeface="微软雅黑" pitchFamily="34" charset="-122"/>
              </a:rPr>
              <a:t>文本文件</a:t>
            </a:r>
            <a:endParaRPr lang="en-US" altLang="zh-CN">
              <a:latin typeface="微软雅黑" pitchFamily="34" charset="-122"/>
              <a:ea typeface="微软雅黑" pitchFamily="34" charset="-122"/>
            </a:endParaRPr>
          </a:p>
          <a:p>
            <a:pPr marL="800100" lvl="1" indent="-342900">
              <a:buFont typeface="Wingdings" panose="05000000000000000000" pitchFamily="2" charset="2"/>
              <a:buChar char="Ø"/>
            </a:pPr>
            <a:r>
              <a:rPr lang="en-US" altLang="zh-CN">
                <a:latin typeface="微软雅黑" pitchFamily="34" charset="-122"/>
                <a:ea typeface="微软雅黑" pitchFamily="34" charset="-122"/>
              </a:rPr>
              <a:t>Excel</a:t>
            </a:r>
            <a:r>
              <a:rPr lang="zh-CN" altLang="en-US">
                <a:latin typeface="微软雅黑" pitchFamily="34" charset="-122"/>
                <a:ea typeface="微软雅黑" pitchFamily="34" charset="-122"/>
              </a:rPr>
              <a:t>文件</a:t>
            </a:r>
            <a:endParaRPr lang="en-US" altLang="zh-CN">
              <a:latin typeface="微软雅黑" pitchFamily="34" charset="-122"/>
              <a:ea typeface="微软雅黑" pitchFamily="34" charset="-122"/>
            </a:endParaRPr>
          </a:p>
          <a:p>
            <a:pPr marL="800100" lvl="1" indent="-342900">
              <a:buFont typeface="Wingdings" panose="05000000000000000000" pitchFamily="2" charset="2"/>
              <a:buChar char="Ø"/>
            </a:pPr>
            <a:r>
              <a:rPr lang="en-US" altLang="zh-CN">
                <a:solidFill>
                  <a:schemeClr val="bg1">
                    <a:lumMod val="65000"/>
                  </a:schemeClr>
                </a:solidFill>
                <a:latin typeface="微软雅黑" pitchFamily="34" charset="-122"/>
                <a:ea typeface="微软雅黑" pitchFamily="34" charset="-122"/>
              </a:rPr>
              <a:t>HTML</a:t>
            </a:r>
            <a:r>
              <a:rPr lang="zh-CN" altLang="en-US">
                <a:solidFill>
                  <a:schemeClr val="bg1">
                    <a:lumMod val="65000"/>
                  </a:schemeClr>
                </a:solidFill>
                <a:latin typeface="微软雅黑" pitchFamily="34" charset="-122"/>
                <a:ea typeface="微软雅黑" pitchFamily="34" charset="-122"/>
              </a:rPr>
              <a:t>文件</a:t>
            </a:r>
            <a:r>
              <a:rPr lang="en-US" altLang="zh-CN">
                <a:solidFill>
                  <a:schemeClr val="bg1">
                    <a:lumMod val="65000"/>
                  </a:schemeClr>
                </a:solidFill>
                <a:latin typeface="微软雅黑" pitchFamily="34" charset="-122"/>
                <a:ea typeface="微软雅黑" pitchFamily="34" charset="-122"/>
              </a:rPr>
              <a:t>(</a:t>
            </a:r>
            <a:r>
              <a:rPr lang="zh-CN" altLang="en-US">
                <a:solidFill>
                  <a:schemeClr val="bg1">
                    <a:lumMod val="65000"/>
                  </a:schemeClr>
                </a:solidFill>
                <a:latin typeface="微软雅黑" pitchFamily="34" charset="-122"/>
                <a:ea typeface="微软雅黑" pitchFamily="34" charset="-122"/>
              </a:rPr>
              <a:t>参考教材自学</a:t>
            </a:r>
            <a:r>
              <a:rPr lang="en-US" altLang="zh-CN">
                <a:solidFill>
                  <a:schemeClr val="bg1">
                    <a:lumMod val="65000"/>
                  </a:schemeClr>
                </a:solidFill>
                <a:latin typeface="微软雅黑" pitchFamily="34" charset="-122"/>
                <a:ea typeface="微软雅黑" pitchFamily="34" charset="-122"/>
              </a:rPr>
              <a:t>)</a:t>
            </a:r>
          </a:p>
          <a:p>
            <a:pPr marL="800100" lvl="1" indent="-342900">
              <a:buFont typeface="Wingdings" panose="05000000000000000000" pitchFamily="2" charset="2"/>
              <a:buChar char="Ø"/>
            </a:pPr>
            <a:r>
              <a:rPr lang="zh-CN" altLang="en-US">
                <a:solidFill>
                  <a:schemeClr val="bg1">
                    <a:lumMod val="65000"/>
                  </a:schemeClr>
                </a:solidFill>
                <a:latin typeface="微软雅黑" pitchFamily="34" charset="-122"/>
                <a:ea typeface="微软雅黑" pitchFamily="34" charset="-122"/>
              </a:rPr>
              <a:t>数据库</a:t>
            </a:r>
            <a:r>
              <a:rPr lang="en-US" altLang="zh-CN">
                <a:solidFill>
                  <a:schemeClr val="bg1">
                    <a:lumMod val="65000"/>
                  </a:schemeClr>
                </a:solidFill>
                <a:latin typeface="微软雅黑" pitchFamily="34" charset="-122"/>
                <a:ea typeface="微软雅黑" pitchFamily="34" charset="-122"/>
              </a:rPr>
              <a:t>(</a:t>
            </a:r>
            <a:r>
              <a:rPr lang="zh-CN" altLang="en-US">
                <a:solidFill>
                  <a:schemeClr val="bg1">
                    <a:lumMod val="65000"/>
                  </a:schemeClr>
                </a:solidFill>
                <a:latin typeface="微软雅黑" pitchFamily="34" charset="-122"/>
                <a:ea typeface="微软雅黑" pitchFamily="34" charset="-122"/>
              </a:rPr>
              <a:t>参考教材自学</a:t>
            </a:r>
            <a:r>
              <a:rPr lang="en-US" altLang="zh-CN">
                <a:solidFill>
                  <a:schemeClr val="bg1">
                    <a:lumMod val="65000"/>
                  </a:schemeClr>
                </a:solidFill>
                <a:latin typeface="微软雅黑" pitchFamily="34" charset="-122"/>
                <a:ea typeface="微软雅黑" pitchFamily="34" charset="-122"/>
              </a:rPr>
              <a:t>)</a:t>
            </a:r>
            <a:endParaRPr lang="zh-CN" altLang="en-US">
              <a:solidFill>
                <a:schemeClr val="bg1">
                  <a:lumMod val="65000"/>
                </a:schemeClr>
              </a:solidFill>
            </a:endParaRPr>
          </a:p>
        </p:txBody>
      </p:sp>
    </p:spTree>
    <p:extLst>
      <p:ext uri="{BB962C8B-B14F-4D97-AF65-F5344CB8AC3E}">
        <p14:creationId xmlns:p14="http://schemas.microsoft.com/office/powerpoint/2010/main" val="2014852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CFF4A-A97D-4988-8B80-0F857F0CB06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p>
        </p:txBody>
      </p:sp>
      <p:sp>
        <p:nvSpPr>
          <p:cNvPr id="3" name="内容占位符 2">
            <a:extLst>
              <a:ext uri="{FF2B5EF4-FFF2-40B4-BE49-F238E27FC236}">
                <a16:creationId xmlns:a16="http://schemas.microsoft.com/office/drawing/2014/main" id="{C78945BD-CAF2-4D35-871F-950A57B9677F}"/>
              </a:ext>
            </a:extLst>
          </p:cNvPr>
          <p:cNvSpPr>
            <a:spLocks noGrp="1"/>
          </p:cNvSpPr>
          <p:nvPr>
            <p:ph idx="1"/>
          </p:nvPr>
        </p:nvSpPr>
        <p:spPr>
          <a:xfrm>
            <a:off x="404567" y="727547"/>
            <a:ext cx="10515600" cy="1089537"/>
          </a:xfrm>
        </p:spPr>
        <p:txBody>
          <a:bodyPr/>
          <a:lstStyle/>
          <a:p>
            <a:r>
              <a:rPr lang="en-US" altLang="zh-CN" sz="2400">
                <a:latin typeface="微软雅黑" pitchFamily="34" charset="-122"/>
                <a:ea typeface="微软雅黑" pitchFamily="34" charset="-122"/>
              </a:rPr>
              <a:t>CSV</a:t>
            </a:r>
            <a:r>
              <a:rPr lang="zh-CN" altLang="zh-CN" sz="2400">
                <a:latin typeface="微软雅黑" pitchFamily="34" charset="-122"/>
                <a:ea typeface="微软雅黑" pitchFamily="34" charset="-122"/>
              </a:rPr>
              <a:t>文件是一种纯文本文件，可以使用任何文本编辑器进行编辑，它支持追加模式，节省内存开销。</a:t>
            </a:r>
            <a:endParaRPr lang="zh-CN" altLang="en-US" sz="2400">
              <a:latin typeface="微软雅黑" pitchFamily="34" charset="-122"/>
              <a:ea typeface="微软雅黑" pitchFamily="34" charset="-122"/>
            </a:endParaRPr>
          </a:p>
          <a:p>
            <a:endParaRPr lang="zh-CN" altLang="en-US"/>
          </a:p>
        </p:txBody>
      </p:sp>
      <p:sp>
        <p:nvSpPr>
          <p:cNvPr id="4" name="灯片编号占位符 3">
            <a:extLst>
              <a:ext uri="{FF2B5EF4-FFF2-40B4-BE49-F238E27FC236}">
                <a16:creationId xmlns:a16="http://schemas.microsoft.com/office/drawing/2014/main" id="{9F38F0F2-CB96-45FF-BA46-4A3DF55A34BA}"/>
              </a:ext>
            </a:extLst>
          </p:cNvPr>
          <p:cNvSpPr>
            <a:spLocks noGrp="1"/>
          </p:cNvSpPr>
          <p:nvPr>
            <p:ph type="sldNum" sz="quarter" idx="12"/>
          </p:nvPr>
        </p:nvSpPr>
        <p:spPr/>
        <p:txBody>
          <a:bodyPr/>
          <a:lstStyle/>
          <a:p>
            <a:fld id="{39603FB5-5DE6-44EA-8526-30B6B876200F}" type="slidenum">
              <a:rPr lang="zh-CN" altLang="en-US" smtClean="0"/>
              <a:pPr/>
              <a:t>86</a:t>
            </a:fld>
            <a:endParaRPr lang="zh-CN" altLang="en-US"/>
          </a:p>
        </p:txBody>
      </p:sp>
      <p:pic>
        <p:nvPicPr>
          <p:cNvPr id="5" name="Picture 2" descr="https://timgsa.baidu.com/timg?image&amp;quality=80&amp;size=b9999_10000&amp;sec=1542345812379&amp;di=f6959d4065c881fd6efdd7c13bdc437a&amp;imgtype=0&amp;src=http%3A%2F%2Fimgsrc.baidu.com%2Fimgad%2Fpic%2Fitem%2F8435e5dde71190ef873429e5c51b9d16fdfa6039.jpg">
            <a:extLst>
              <a:ext uri="{FF2B5EF4-FFF2-40B4-BE49-F238E27FC236}">
                <a16:creationId xmlns:a16="http://schemas.microsoft.com/office/drawing/2014/main" id="{F83F8E96-8675-4481-A40C-0A4D5A23D58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564" b="21700"/>
          <a:stretch/>
        </p:blipFill>
        <p:spPr bwMode="auto">
          <a:xfrm>
            <a:off x="10201275" y="4995181"/>
            <a:ext cx="1709022" cy="168459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DF4EE73-6DDA-4887-B924-5B9A0968FBED}"/>
              </a:ext>
            </a:extLst>
          </p:cNvPr>
          <p:cNvPicPr>
            <a:picLocks noChangeAspect="1"/>
          </p:cNvPicPr>
          <p:nvPr/>
        </p:nvPicPr>
        <p:blipFill>
          <a:blip r:embed="rId3"/>
          <a:stretch>
            <a:fillRect/>
          </a:stretch>
        </p:blipFill>
        <p:spPr>
          <a:xfrm>
            <a:off x="530512" y="1710936"/>
            <a:ext cx="11379785" cy="3181514"/>
          </a:xfrm>
          <a:prstGeom prst="rect">
            <a:avLst/>
          </a:prstGeom>
        </p:spPr>
      </p:pic>
    </p:spTree>
    <p:extLst>
      <p:ext uri="{BB962C8B-B14F-4D97-AF65-F5344CB8AC3E}">
        <p14:creationId xmlns:p14="http://schemas.microsoft.com/office/powerpoint/2010/main" val="2399962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FF44B-D433-4791-8CA5-569A38E3F7F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读写</a:t>
            </a:r>
            <a:r>
              <a:rPr lang="en-US" altLang="zh-CN">
                <a:latin typeface="微软雅黑" panose="020B0503020204020204" pitchFamily="34" charset="-122"/>
                <a:ea typeface="微软雅黑" panose="020B0503020204020204" pitchFamily="34" charset="-122"/>
              </a:rPr>
              <a:t>csv</a:t>
            </a:r>
            <a:r>
              <a:rPr lang="zh-CN" altLang="en-US">
                <a:latin typeface="微软雅黑" panose="020B0503020204020204" pitchFamily="34" charset="-122"/>
                <a:ea typeface="微软雅黑" panose="020B0503020204020204" pitchFamily="34" charset="-122"/>
              </a:rPr>
              <a:t>文件</a:t>
            </a:r>
          </a:p>
        </p:txBody>
      </p:sp>
      <p:sp>
        <p:nvSpPr>
          <p:cNvPr id="4" name="灯片编号占位符 3">
            <a:extLst>
              <a:ext uri="{FF2B5EF4-FFF2-40B4-BE49-F238E27FC236}">
                <a16:creationId xmlns:a16="http://schemas.microsoft.com/office/drawing/2014/main" id="{1B635E1D-D196-4EE7-82AD-41E4ECE59657}"/>
              </a:ext>
            </a:extLst>
          </p:cNvPr>
          <p:cNvSpPr>
            <a:spLocks noGrp="1"/>
          </p:cNvSpPr>
          <p:nvPr>
            <p:ph type="sldNum" sz="quarter" idx="12"/>
          </p:nvPr>
        </p:nvSpPr>
        <p:spPr/>
        <p:txBody>
          <a:bodyPr/>
          <a:lstStyle/>
          <a:p>
            <a:fld id="{39603FB5-5DE6-44EA-8526-30B6B876200F}" type="slidenum">
              <a:rPr lang="zh-CN" altLang="en-US" smtClean="0"/>
              <a:pPr/>
              <a:t>87</a:t>
            </a:fld>
            <a:endParaRPr lang="zh-CN" altLang="en-US"/>
          </a:p>
        </p:txBody>
      </p:sp>
      <p:sp>
        <p:nvSpPr>
          <p:cNvPr id="5" name="矩形 2">
            <a:extLst>
              <a:ext uri="{FF2B5EF4-FFF2-40B4-BE49-F238E27FC236}">
                <a16:creationId xmlns:a16="http://schemas.microsoft.com/office/drawing/2014/main" id="{3E8AE2DD-AAEB-422F-86DD-0D4A478BA735}"/>
              </a:ext>
            </a:extLst>
          </p:cNvPr>
          <p:cNvSpPr>
            <a:spLocks noChangeArrowheads="1"/>
          </p:cNvSpPr>
          <p:nvPr/>
        </p:nvSpPr>
        <p:spPr bwMode="auto">
          <a:xfrm>
            <a:off x="377825" y="648773"/>
            <a:ext cx="10991850" cy="164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400" dirty="0">
                <a:latin typeface="微软雅黑" pitchFamily="34" charset="-122"/>
                <a:ea typeface="微软雅黑" pitchFamily="34" charset="-122"/>
              </a:rPr>
              <a:t>read_csv()</a:t>
            </a:r>
            <a:r>
              <a:rPr lang="zh-CN" altLang="zh-CN" sz="4400" dirty="0">
                <a:latin typeface="微软雅黑" pitchFamily="34" charset="-122"/>
                <a:ea typeface="微软雅黑" pitchFamily="34" charset="-122"/>
              </a:rPr>
              <a:t>函数的作用是将</a:t>
            </a:r>
            <a:r>
              <a:rPr lang="en-US" altLang="zh-CN" sz="4400" dirty="0">
                <a:latin typeface="微软雅黑" pitchFamily="34" charset="-122"/>
                <a:ea typeface="微软雅黑" pitchFamily="34" charset="-122"/>
              </a:rPr>
              <a:t>CSV</a:t>
            </a:r>
            <a:r>
              <a:rPr lang="zh-CN" altLang="zh-CN" sz="4400" dirty="0">
                <a:latin typeface="微软雅黑" pitchFamily="34" charset="-122"/>
                <a:ea typeface="微软雅黑" pitchFamily="34" charset="-122"/>
              </a:rPr>
              <a:t>文件的数据读取出来，</a:t>
            </a:r>
            <a:r>
              <a:rPr lang="zh-CN" altLang="zh-CN" sz="4400" dirty="0">
                <a:solidFill>
                  <a:srgbClr val="FF0000"/>
                </a:solidFill>
                <a:latin typeface="微软雅黑" pitchFamily="34" charset="-122"/>
                <a:ea typeface="微软雅黑" pitchFamily="34" charset="-122"/>
              </a:rPr>
              <a:t>转换成</a:t>
            </a:r>
            <a:r>
              <a:rPr lang="en-US" altLang="zh-CN" sz="4400" dirty="0">
                <a:solidFill>
                  <a:srgbClr val="FF0000"/>
                </a:solidFill>
                <a:latin typeface="微软雅黑" pitchFamily="34" charset="-122"/>
                <a:ea typeface="微软雅黑" pitchFamily="34" charset="-122"/>
              </a:rPr>
              <a:t>DataFrame</a:t>
            </a:r>
            <a:r>
              <a:rPr lang="zh-CN" altLang="zh-CN" sz="4400" dirty="0">
                <a:solidFill>
                  <a:srgbClr val="FF0000"/>
                </a:solidFill>
                <a:latin typeface="微软雅黑" pitchFamily="34" charset="-122"/>
                <a:ea typeface="微软雅黑" pitchFamily="34" charset="-122"/>
              </a:rPr>
              <a:t>对象展示</a:t>
            </a:r>
            <a:r>
              <a:rPr lang="zh-CN" altLang="zh-CN" sz="4400" dirty="0">
                <a:latin typeface="微软雅黑" pitchFamily="34" charset="-122"/>
                <a:ea typeface="微软雅黑" pitchFamily="34" charset="-122"/>
              </a:rPr>
              <a:t>。</a:t>
            </a:r>
            <a:endParaRPr lang="zh-CN" altLang="en-US" sz="4400" dirty="0">
              <a:latin typeface="微软雅黑" pitchFamily="34" charset="-122"/>
              <a:ea typeface="微软雅黑" pitchFamily="34" charset="-122"/>
            </a:endParaRPr>
          </a:p>
        </p:txBody>
      </p:sp>
      <p:sp>
        <p:nvSpPr>
          <p:cNvPr id="6" name="文本框 22">
            <a:extLst>
              <a:ext uri="{FF2B5EF4-FFF2-40B4-BE49-F238E27FC236}">
                <a16:creationId xmlns:a16="http://schemas.microsoft.com/office/drawing/2014/main" id="{B0C0AA0A-B1E1-4A9D-9CD3-3B04B343E041}"/>
              </a:ext>
            </a:extLst>
          </p:cNvPr>
          <p:cNvSpPr txBox="1">
            <a:spLocks noChangeArrowheads="1"/>
          </p:cNvSpPr>
          <p:nvPr/>
        </p:nvSpPr>
        <p:spPr bwMode="auto">
          <a:xfrm>
            <a:off x="1842232" y="3032029"/>
            <a:ext cx="876185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a:lnSpc>
                <a:spcPct val="120000"/>
              </a:lnSpc>
            </a:pPr>
            <a:r>
              <a:rPr lang="en-US" altLang="zh-CN" dirty="0">
                <a:latin typeface="Times New Roman" pitchFamily="18" charset="0"/>
              </a:rPr>
              <a:t>read_csv(filepath_or_buffer,sep=',', delimiter=None, header='infer', names=None, index_col=None, usecols=None, prefix=None, ...)</a:t>
            </a:r>
            <a:endParaRPr lang="zh-CN" altLang="en-US" dirty="0">
              <a:latin typeface="Times New Roman" pitchFamily="18" charset="0"/>
            </a:endParaRPr>
          </a:p>
        </p:txBody>
      </p:sp>
      <p:sp>
        <p:nvSpPr>
          <p:cNvPr id="7" name="矩形 6">
            <a:extLst>
              <a:ext uri="{FF2B5EF4-FFF2-40B4-BE49-F238E27FC236}">
                <a16:creationId xmlns:a16="http://schemas.microsoft.com/office/drawing/2014/main" id="{A7859A6D-4CB8-4EA8-ACD9-0CC8530EA0BD}"/>
              </a:ext>
            </a:extLst>
          </p:cNvPr>
          <p:cNvSpPr/>
          <p:nvPr/>
        </p:nvSpPr>
        <p:spPr>
          <a:xfrm>
            <a:off x="1327355" y="2731474"/>
            <a:ext cx="9497961" cy="1565837"/>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kumimoji="1" lang="zh-CN" altLang="en-US"/>
          </a:p>
        </p:txBody>
      </p:sp>
      <p:sp>
        <p:nvSpPr>
          <p:cNvPr id="8" name="文本框 1">
            <a:extLst>
              <a:ext uri="{FF2B5EF4-FFF2-40B4-BE49-F238E27FC236}">
                <a16:creationId xmlns:a16="http://schemas.microsoft.com/office/drawing/2014/main" id="{136C112E-C0E5-40F7-A72B-584B737FF75A}"/>
              </a:ext>
            </a:extLst>
          </p:cNvPr>
          <p:cNvSpPr txBox="1">
            <a:spLocks noChangeArrowheads="1"/>
          </p:cNvSpPr>
          <p:nvPr/>
        </p:nvSpPr>
        <p:spPr bwMode="auto">
          <a:xfrm>
            <a:off x="1327354" y="4371053"/>
            <a:ext cx="949796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marL="457200" indent="-457200">
              <a:buFont typeface="Wingdings" pitchFamily="2" charset="2"/>
              <a:buChar char="Ø"/>
            </a:pPr>
            <a:r>
              <a:rPr lang="en-US" altLang="zh-CN" sz="2800" dirty="0">
                <a:latin typeface="楷体" pitchFamily="49" charset="-122"/>
                <a:ea typeface="楷体" pitchFamily="49" charset="-122"/>
              </a:rPr>
              <a:t>sep</a:t>
            </a:r>
            <a:r>
              <a:rPr lang="zh-CN" altLang="zh-CN" sz="2800" dirty="0">
                <a:latin typeface="楷体" pitchFamily="49" charset="-122"/>
                <a:ea typeface="楷体" pitchFamily="49" charset="-122"/>
              </a:rPr>
              <a:t>：指定使用的分隔符，默认用“，”分隔。</a:t>
            </a:r>
          </a:p>
          <a:p>
            <a:pPr marL="457200" indent="-457200">
              <a:buFont typeface="Wingdings" pitchFamily="2" charset="2"/>
              <a:buChar char="Ø"/>
            </a:pPr>
            <a:r>
              <a:rPr lang="en-US" altLang="zh-CN" sz="2800" dirty="0">
                <a:latin typeface="楷体" pitchFamily="49" charset="-122"/>
                <a:ea typeface="楷体" pitchFamily="49" charset="-122"/>
              </a:rPr>
              <a:t>header</a:t>
            </a:r>
            <a:r>
              <a:rPr lang="zh-CN" altLang="zh-CN" sz="2800" dirty="0">
                <a:latin typeface="楷体" pitchFamily="49" charset="-122"/>
                <a:ea typeface="楷体" pitchFamily="49" charset="-122"/>
              </a:rPr>
              <a:t>：指定行数用来作为列名。</a:t>
            </a:r>
          </a:p>
          <a:p>
            <a:pPr marL="457200" indent="-457200">
              <a:buFont typeface="Wingdings" pitchFamily="2" charset="2"/>
              <a:buChar char="Ø"/>
            </a:pPr>
            <a:r>
              <a:rPr lang="en-US" altLang="zh-CN" sz="2800" dirty="0">
                <a:latin typeface="楷体" pitchFamily="49" charset="-122"/>
                <a:ea typeface="楷体" pitchFamily="49" charset="-122"/>
              </a:rPr>
              <a:t>names</a:t>
            </a:r>
            <a:r>
              <a:rPr lang="zh-CN" altLang="zh-CN" sz="2800" dirty="0">
                <a:latin typeface="楷体" pitchFamily="49" charset="-122"/>
                <a:ea typeface="楷体" pitchFamily="49" charset="-122"/>
              </a:rPr>
              <a:t>：用于结果的列名列表。如果文件不包含标题行，则应该将该参数设置为</a:t>
            </a:r>
            <a:r>
              <a:rPr lang="en-US" altLang="zh-CN" sz="2800" dirty="0">
                <a:latin typeface="楷体" pitchFamily="49" charset="-122"/>
                <a:ea typeface="楷体" pitchFamily="49" charset="-122"/>
              </a:rPr>
              <a:t>None</a:t>
            </a:r>
            <a:r>
              <a:rPr lang="zh-CN" altLang="zh-CN" sz="2800" dirty="0">
                <a:latin typeface="楷体" pitchFamily="49" charset="-122"/>
                <a:ea typeface="楷体" pitchFamily="49" charset="-122"/>
              </a:rPr>
              <a:t>。</a:t>
            </a:r>
          </a:p>
        </p:txBody>
      </p:sp>
    </p:spTree>
    <p:extLst>
      <p:ext uri="{BB962C8B-B14F-4D97-AF65-F5344CB8AC3E}">
        <p14:creationId xmlns:p14="http://schemas.microsoft.com/office/powerpoint/2010/main" val="3532886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C4286-2D54-47A8-A42E-11F4162CF5EC}"/>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读写</a:t>
            </a:r>
            <a:r>
              <a:rPr lang="en-US" altLang="zh-CN">
                <a:latin typeface="微软雅黑" panose="020B0503020204020204" pitchFamily="34" charset="-122"/>
                <a:ea typeface="微软雅黑" panose="020B0503020204020204" pitchFamily="34" charset="-122"/>
              </a:rPr>
              <a:t>csv</a:t>
            </a:r>
            <a:r>
              <a:rPr lang="zh-CN" altLang="en-US">
                <a:latin typeface="微软雅黑" panose="020B0503020204020204" pitchFamily="34" charset="-122"/>
                <a:ea typeface="微软雅黑" panose="020B0503020204020204" pitchFamily="34" charset="-122"/>
              </a:rPr>
              <a:t>文件</a:t>
            </a:r>
          </a:p>
        </p:txBody>
      </p:sp>
      <p:sp>
        <p:nvSpPr>
          <p:cNvPr id="3" name="内容占位符 2">
            <a:extLst>
              <a:ext uri="{FF2B5EF4-FFF2-40B4-BE49-F238E27FC236}">
                <a16:creationId xmlns:a16="http://schemas.microsoft.com/office/drawing/2014/main" id="{8719C7F8-93F2-4818-A681-902061F03F14}"/>
              </a:ext>
            </a:extLst>
          </p:cNvPr>
          <p:cNvSpPr>
            <a:spLocks noGrp="1"/>
          </p:cNvSpPr>
          <p:nvPr>
            <p:ph idx="1"/>
          </p:nvPr>
        </p:nvSpPr>
        <p:spPr>
          <a:xfrm>
            <a:off x="404567" y="727547"/>
            <a:ext cx="10515600" cy="872653"/>
          </a:xfrm>
        </p:spPr>
        <p:txBody>
          <a:bodyPr/>
          <a:lstStyle/>
          <a:p>
            <a:r>
              <a:rPr lang="en-US" altLang="zh-CN" sz="2400">
                <a:latin typeface="微软雅黑" pitchFamily="34" charset="-122"/>
                <a:ea typeface="微软雅黑" pitchFamily="34" charset="-122"/>
              </a:rPr>
              <a:t>to_csv()</a:t>
            </a:r>
            <a:r>
              <a:rPr lang="zh-CN" altLang="zh-CN" sz="2400">
                <a:latin typeface="微软雅黑" pitchFamily="34" charset="-122"/>
                <a:ea typeface="微软雅黑" pitchFamily="34" charset="-122"/>
              </a:rPr>
              <a:t>方法的功能是将数据写入到</a:t>
            </a:r>
            <a:r>
              <a:rPr lang="en-US" altLang="zh-CN" sz="2400">
                <a:latin typeface="微软雅黑" pitchFamily="34" charset="-122"/>
                <a:ea typeface="微软雅黑" pitchFamily="34" charset="-122"/>
              </a:rPr>
              <a:t>CSV</a:t>
            </a:r>
            <a:r>
              <a:rPr lang="zh-CN" altLang="zh-CN" sz="2400">
                <a:latin typeface="微软雅黑" pitchFamily="34" charset="-122"/>
                <a:ea typeface="微软雅黑" pitchFamily="34" charset="-122"/>
              </a:rPr>
              <a:t>文件中</a:t>
            </a:r>
            <a:r>
              <a:rPr lang="zh-CN" altLang="en-US" sz="2400">
                <a:latin typeface="微软雅黑" pitchFamily="34" charset="-122"/>
                <a:ea typeface="微软雅黑" pitchFamily="34" charset="-122"/>
              </a:rPr>
              <a:t>。</a:t>
            </a:r>
          </a:p>
          <a:p>
            <a:endParaRPr lang="zh-CN" altLang="en-US"/>
          </a:p>
        </p:txBody>
      </p:sp>
      <p:sp>
        <p:nvSpPr>
          <p:cNvPr id="4" name="灯片编号占位符 3">
            <a:extLst>
              <a:ext uri="{FF2B5EF4-FFF2-40B4-BE49-F238E27FC236}">
                <a16:creationId xmlns:a16="http://schemas.microsoft.com/office/drawing/2014/main" id="{A518422E-668F-42DF-887E-21D1A6122AFC}"/>
              </a:ext>
            </a:extLst>
          </p:cNvPr>
          <p:cNvSpPr>
            <a:spLocks noGrp="1"/>
          </p:cNvSpPr>
          <p:nvPr>
            <p:ph type="sldNum" sz="quarter" idx="12"/>
          </p:nvPr>
        </p:nvSpPr>
        <p:spPr/>
        <p:txBody>
          <a:bodyPr/>
          <a:lstStyle/>
          <a:p>
            <a:fld id="{39603FB5-5DE6-44EA-8526-30B6B876200F}" type="slidenum">
              <a:rPr lang="zh-CN" altLang="en-US" smtClean="0"/>
              <a:pPr/>
              <a:t>88</a:t>
            </a:fld>
            <a:endParaRPr lang="zh-CN" altLang="en-US"/>
          </a:p>
        </p:txBody>
      </p:sp>
      <p:sp>
        <p:nvSpPr>
          <p:cNvPr id="6" name="文本框 22">
            <a:extLst>
              <a:ext uri="{FF2B5EF4-FFF2-40B4-BE49-F238E27FC236}">
                <a16:creationId xmlns:a16="http://schemas.microsoft.com/office/drawing/2014/main" id="{94F2A69B-5023-4E31-9EC6-DC7B10110D56}"/>
              </a:ext>
            </a:extLst>
          </p:cNvPr>
          <p:cNvSpPr txBox="1">
            <a:spLocks noChangeArrowheads="1"/>
          </p:cNvSpPr>
          <p:nvPr/>
        </p:nvSpPr>
        <p:spPr bwMode="auto">
          <a:xfrm>
            <a:off x="1162050" y="1791762"/>
            <a:ext cx="10391775"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a:lnSpc>
                <a:spcPct val="120000"/>
              </a:lnSpc>
            </a:pPr>
            <a:r>
              <a:rPr lang="en-US" altLang="zh-CN" dirty="0">
                <a:latin typeface="Consolas" panose="020B0609020204030204" pitchFamily="49" charset="0"/>
              </a:rPr>
              <a:t>to_csv(path_or_buf=None,sep=',',na_rep='',float_format=None,columns=None,header=True, index=True, index_label=None, mode='w‘, ...)</a:t>
            </a:r>
            <a:endParaRPr lang="zh-CN" altLang="en-US" dirty="0">
              <a:latin typeface="Consolas" panose="020B0609020204030204" pitchFamily="49" charset="0"/>
            </a:endParaRPr>
          </a:p>
        </p:txBody>
      </p:sp>
      <p:sp>
        <p:nvSpPr>
          <p:cNvPr id="7" name="矩形 6">
            <a:extLst>
              <a:ext uri="{FF2B5EF4-FFF2-40B4-BE49-F238E27FC236}">
                <a16:creationId xmlns:a16="http://schemas.microsoft.com/office/drawing/2014/main" id="{58509C3F-53CF-4A63-AAD4-27B971E228EA}"/>
              </a:ext>
            </a:extLst>
          </p:cNvPr>
          <p:cNvSpPr/>
          <p:nvPr/>
        </p:nvSpPr>
        <p:spPr>
          <a:xfrm>
            <a:off x="404567" y="1704003"/>
            <a:ext cx="11444533" cy="1565837"/>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kumimoji="1" lang="zh-CN" altLang="en-US"/>
          </a:p>
        </p:txBody>
      </p:sp>
      <p:sp>
        <p:nvSpPr>
          <p:cNvPr id="8" name="文本框 1">
            <a:extLst>
              <a:ext uri="{FF2B5EF4-FFF2-40B4-BE49-F238E27FC236}">
                <a16:creationId xmlns:a16="http://schemas.microsoft.com/office/drawing/2014/main" id="{897D9B5F-9919-4411-8F3F-28C3E0FF5142}"/>
              </a:ext>
            </a:extLst>
          </p:cNvPr>
          <p:cNvSpPr txBox="1">
            <a:spLocks noChangeArrowheads="1"/>
          </p:cNvSpPr>
          <p:nvPr/>
        </p:nvSpPr>
        <p:spPr bwMode="auto">
          <a:xfrm>
            <a:off x="1327354" y="3769002"/>
            <a:ext cx="949796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marL="457200" lvl="0" indent="-457200">
              <a:buFont typeface="Wingdings" pitchFamily="2" charset="2"/>
              <a:buChar char="Ø"/>
            </a:pPr>
            <a:r>
              <a:rPr lang="en-US" altLang="zh-CN" sz="2800" dirty="0">
                <a:latin typeface="楷体" pitchFamily="49" charset="-122"/>
                <a:ea typeface="楷体" pitchFamily="49" charset="-122"/>
              </a:rPr>
              <a:t>path_or_buf</a:t>
            </a:r>
            <a:r>
              <a:rPr lang="zh-CN" altLang="zh-CN" sz="2800" dirty="0">
                <a:latin typeface="楷体" pitchFamily="49" charset="-122"/>
                <a:ea typeface="楷体" pitchFamily="49" charset="-122"/>
              </a:rPr>
              <a:t>：文件路径。</a:t>
            </a:r>
          </a:p>
          <a:p>
            <a:pPr marL="457200" lvl="0" indent="-457200">
              <a:buFont typeface="Wingdings" pitchFamily="2" charset="2"/>
              <a:buChar char="Ø"/>
            </a:pPr>
            <a:r>
              <a:rPr lang="en-US" altLang="zh-CN" sz="2800" dirty="0">
                <a:latin typeface="楷体" pitchFamily="49" charset="-122"/>
                <a:ea typeface="楷体" pitchFamily="49" charset="-122"/>
              </a:rPr>
              <a:t>index</a:t>
            </a:r>
            <a:r>
              <a:rPr lang="zh-CN" altLang="zh-CN" sz="2800" dirty="0">
                <a:latin typeface="楷体" pitchFamily="49" charset="-122"/>
                <a:ea typeface="楷体" pitchFamily="49" charset="-122"/>
              </a:rPr>
              <a:t>：默认为</a:t>
            </a:r>
            <a:r>
              <a:rPr lang="en-US" altLang="zh-CN" sz="2800" dirty="0">
                <a:latin typeface="楷体" pitchFamily="49" charset="-122"/>
                <a:ea typeface="楷体" pitchFamily="49" charset="-122"/>
              </a:rPr>
              <a:t>True</a:t>
            </a:r>
            <a:r>
              <a:rPr lang="zh-CN" altLang="en-US" sz="2800" dirty="0">
                <a:latin typeface="楷体" pitchFamily="49" charset="-122"/>
                <a:ea typeface="楷体" pitchFamily="49" charset="-122"/>
              </a:rPr>
              <a:t>，</a:t>
            </a:r>
            <a:r>
              <a:rPr lang="zh-CN" altLang="zh-CN" sz="2800" dirty="0">
                <a:latin typeface="楷体" pitchFamily="49" charset="-122"/>
                <a:ea typeface="楷体" pitchFamily="49" charset="-122"/>
              </a:rPr>
              <a:t>若设为</a:t>
            </a:r>
            <a:r>
              <a:rPr lang="en-US" altLang="zh-CN" sz="2800" dirty="0">
                <a:latin typeface="楷体" pitchFamily="49" charset="-122"/>
                <a:ea typeface="楷体" pitchFamily="49" charset="-122"/>
              </a:rPr>
              <a:t>False</a:t>
            </a:r>
            <a:r>
              <a:rPr lang="zh-CN" altLang="zh-CN" sz="2800" dirty="0">
                <a:latin typeface="楷体" pitchFamily="49" charset="-122"/>
                <a:ea typeface="楷体" pitchFamily="49" charset="-122"/>
              </a:rPr>
              <a:t>，则将不会显示索引。</a:t>
            </a:r>
          </a:p>
          <a:p>
            <a:pPr marL="457200" lvl="0" indent="-457200">
              <a:buFont typeface="Wingdings" pitchFamily="2" charset="2"/>
              <a:buChar char="Ø"/>
            </a:pPr>
            <a:r>
              <a:rPr lang="en-US" altLang="zh-CN" sz="2800" dirty="0">
                <a:latin typeface="楷体" pitchFamily="49" charset="-122"/>
                <a:ea typeface="楷体" pitchFamily="49" charset="-122"/>
              </a:rPr>
              <a:t>sep</a:t>
            </a:r>
            <a:r>
              <a:rPr lang="zh-CN" altLang="zh-CN" sz="2800" dirty="0">
                <a:latin typeface="楷体" pitchFamily="49" charset="-122"/>
                <a:ea typeface="楷体" pitchFamily="49" charset="-122"/>
              </a:rPr>
              <a:t>：分隔符，默认用“</a:t>
            </a:r>
            <a:r>
              <a:rPr lang="zh-CN" altLang="en-US" sz="2800" dirty="0">
                <a:latin typeface="楷体" pitchFamily="49" charset="-122"/>
                <a:ea typeface="楷体" pitchFamily="49" charset="-122"/>
              </a:rPr>
              <a:t>，</a:t>
            </a:r>
            <a:r>
              <a:rPr lang="zh-CN" altLang="zh-CN" sz="2800" dirty="0">
                <a:latin typeface="楷体" pitchFamily="49" charset="-122"/>
                <a:ea typeface="楷体" pitchFamily="49" charset="-122"/>
              </a:rPr>
              <a:t>”隔开。</a:t>
            </a:r>
          </a:p>
        </p:txBody>
      </p:sp>
    </p:spTree>
    <p:extLst>
      <p:ext uri="{BB962C8B-B14F-4D97-AF65-F5344CB8AC3E}">
        <p14:creationId xmlns:p14="http://schemas.microsoft.com/office/powerpoint/2010/main" val="9328039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A74A2-0FF9-4681-8421-291313C44CDB}"/>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读写</a:t>
            </a:r>
            <a:r>
              <a:rPr lang="en-US" altLang="zh-CN">
                <a:latin typeface="微软雅黑" panose="020B0503020204020204" pitchFamily="34" charset="-122"/>
                <a:ea typeface="微软雅黑" panose="020B0503020204020204" pitchFamily="34" charset="-122"/>
              </a:rPr>
              <a:t>txt</a:t>
            </a:r>
            <a:r>
              <a:rPr lang="zh-CN" altLang="en-US">
                <a:latin typeface="微软雅黑" panose="020B0503020204020204" pitchFamily="34" charset="-122"/>
                <a:ea typeface="微软雅黑" panose="020B0503020204020204" pitchFamily="34" charset="-122"/>
              </a:rPr>
              <a:t>文件</a:t>
            </a:r>
          </a:p>
        </p:txBody>
      </p:sp>
      <p:sp>
        <p:nvSpPr>
          <p:cNvPr id="4" name="灯片编号占位符 3">
            <a:extLst>
              <a:ext uri="{FF2B5EF4-FFF2-40B4-BE49-F238E27FC236}">
                <a16:creationId xmlns:a16="http://schemas.microsoft.com/office/drawing/2014/main" id="{A627C254-3C38-4BF4-8D8E-91D2BB82F67A}"/>
              </a:ext>
            </a:extLst>
          </p:cNvPr>
          <p:cNvSpPr>
            <a:spLocks noGrp="1"/>
          </p:cNvSpPr>
          <p:nvPr>
            <p:ph type="sldNum" sz="quarter" idx="12"/>
          </p:nvPr>
        </p:nvSpPr>
        <p:spPr/>
        <p:txBody>
          <a:bodyPr/>
          <a:lstStyle/>
          <a:p>
            <a:fld id="{39603FB5-5DE6-44EA-8526-30B6B876200F}" type="slidenum">
              <a:rPr lang="zh-CN" altLang="en-US" smtClean="0"/>
              <a:pPr/>
              <a:t>89</a:t>
            </a:fld>
            <a:endParaRPr lang="zh-CN" altLang="en-US"/>
          </a:p>
        </p:txBody>
      </p:sp>
      <p:sp>
        <p:nvSpPr>
          <p:cNvPr id="5" name="矩形 2">
            <a:extLst>
              <a:ext uri="{FF2B5EF4-FFF2-40B4-BE49-F238E27FC236}">
                <a16:creationId xmlns:a16="http://schemas.microsoft.com/office/drawing/2014/main" id="{C3BC6906-E7C4-4EDF-9AB8-12EFDF8EE997}"/>
              </a:ext>
            </a:extLst>
          </p:cNvPr>
          <p:cNvSpPr>
            <a:spLocks noChangeArrowheads="1"/>
          </p:cNvSpPr>
          <p:nvPr/>
        </p:nvSpPr>
        <p:spPr bwMode="auto">
          <a:xfrm>
            <a:off x="511175" y="975251"/>
            <a:ext cx="10991850" cy="245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400" dirty="0">
                <a:latin typeface="微软雅黑" pitchFamily="34" charset="-122"/>
                <a:ea typeface="微软雅黑" pitchFamily="34" charset="-122"/>
              </a:rPr>
              <a:t>Text</a:t>
            </a:r>
            <a:r>
              <a:rPr lang="zh-CN" altLang="zh-CN" sz="4400" dirty="0">
                <a:latin typeface="微软雅黑" pitchFamily="34" charset="-122"/>
                <a:ea typeface="微软雅黑" pitchFamily="34" charset="-122"/>
              </a:rPr>
              <a:t>格式的文件也是比较常见的存储数据的方式，后缀名为</a:t>
            </a:r>
            <a:r>
              <a:rPr lang="en-US" altLang="zh-CN" sz="4400" dirty="0">
                <a:latin typeface="微软雅黑" pitchFamily="34" charset="-122"/>
                <a:ea typeface="微软雅黑" pitchFamily="34" charset="-122"/>
              </a:rPr>
              <a:t>".txt"</a:t>
            </a:r>
            <a:r>
              <a:rPr lang="zh-CN" altLang="zh-CN" sz="4400" dirty="0">
                <a:latin typeface="微软雅黑" pitchFamily="34" charset="-122"/>
                <a:ea typeface="微软雅黑" pitchFamily="34" charset="-122"/>
              </a:rPr>
              <a:t>，它与上面提到的</a:t>
            </a:r>
            <a:r>
              <a:rPr lang="en-US" altLang="zh-CN" sz="4400" dirty="0">
                <a:latin typeface="微软雅黑" pitchFamily="34" charset="-122"/>
                <a:ea typeface="微软雅黑" pitchFamily="34" charset="-122"/>
              </a:rPr>
              <a:t>CSV</a:t>
            </a:r>
            <a:r>
              <a:rPr lang="zh-CN" altLang="zh-CN" sz="4400" dirty="0">
                <a:latin typeface="微软雅黑" pitchFamily="34" charset="-122"/>
                <a:ea typeface="微软雅黑" pitchFamily="34" charset="-122"/>
              </a:rPr>
              <a:t>文件都属于文本文件。</a:t>
            </a:r>
            <a:endParaRPr lang="zh-CN" altLang="en-US" sz="4400" dirty="0">
              <a:latin typeface="微软雅黑" pitchFamily="34" charset="-122"/>
              <a:ea typeface="微软雅黑" pitchFamily="34" charset="-122"/>
            </a:endParaRPr>
          </a:p>
        </p:txBody>
      </p:sp>
      <p:sp>
        <p:nvSpPr>
          <p:cNvPr id="6" name="文本框 1">
            <a:extLst>
              <a:ext uri="{FF2B5EF4-FFF2-40B4-BE49-F238E27FC236}">
                <a16:creationId xmlns:a16="http://schemas.microsoft.com/office/drawing/2014/main" id="{68D481F3-C3EF-4283-933D-CA765CF3EC11}"/>
              </a:ext>
            </a:extLst>
          </p:cNvPr>
          <p:cNvSpPr txBox="1">
            <a:spLocks noChangeArrowheads="1"/>
          </p:cNvSpPr>
          <p:nvPr/>
        </p:nvSpPr>
        <p:spPr bwMode="auto">
          <a:xfrm>
            <a:off x="1260679" y="3813496"/>
            <a:ext cx="949796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marL="457200" indent="-457200">
              <a:buFont typeface="Arial" pitchFamily="34" charset="0"/>
              <a:buChar char="•"/>
            </a:pPr>
            <a:r>
              <a:rPr lang="zh-CN" altLang="zh-CN" sz="3200" dirty="0">
                <a:latin typeface="楷体" pitchFamily="49" charset="-122"/>
                <a:ea typeface="楷体" pitchFamily="49" charset="-122"/>
              </a:rPr>
              <a:t>如果希望读取</a:t>
            </a:r>
            <a:r>
              <a:rPr lang="en-US" altLang="zh-CN" sz="3200" dirty="0">
                <a:latin typeface="楷体" pitchFamily="49" charset="-122"/>
                <a:ea typeface="楷体" pitchFamily="49" charset="-122"/>
              </a:rPr>
              <a:t>Text</a:t>
            </a:r>
            <a:r>
              <a:rPr lang="zh-CN" altLang="zh-CN" sz="3200" dirty="0">
                <a:latin typeface="楷体" pitchFamily="49" charset="-122"/>
                <a:ea typeface="楷体" pitchFamily="49" charset="-122"/>
              </a:rPr>
              <a:t>文件，既可以用前面提到的</a:t>
            </a:r>
            <a:r>
              <a:rPr lang="en-US" altLang="zh-CN" sz="3200" dirty="0">
                <a:latin typeface="楷体" pitchFamily="49" charset="-122"/>
                <a:ea typeface="楷体" pitchFamily="49" charset="-122"/>
              </a:rPr>
              <a:t>read_csv()</a:t>
            </a:r>
            <a:r>
              <a:rPr lang="zh-CN" altLang="zh-CN" sz="3200" dirty="0">
                <a:latin typeface="楷体" pitchFamily="49" charset="-122"/>
                <a:ea typeface="楷体" pitchFamily="49" charset="-122"/>
              </a:rPr>
              <a:t>函数，也可以使用</a:t>
            </a:r>
            <a:r>
              <a:rPr lang="en-US" altLang="zh-CN" sz="3200" dirty="0">
                <a:latin typeface="楷体" pitchFamily="49" charset="-122"/>
                <a:ea typeface="楷体" pitchFamily="49" charset="-122"/>
              </a:rPr>
              <a:t>read_table()</a:t>
            </a:r>
            <a:r>
              <a:rPr lang="zh-CN" altLang="zh-CN" sz="3200" dirty="0">
                <a:latin typeface="楷体" pitchFamily="49" charset="-122"/>
                <a:ea typeface="楷体" pitchFamily="49" charset="-122"/>
              </a:rPr>
              <a:t>函数。</a:t>
            </a:r>
          </a:p>
        </p:txBody>
      </p:sp>
    </p:spTree>
    <p:extLst>
      <p:ext uri="{BB962C8B-B14F-4D97-AF65-F5344CB8AC3E}">
        <p14:creationId xmlns:p14="http://schemas.microsoft.com/office/powerpoint/2010/main" val="145999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A8EBD-E71C-488C-8210-06FEBB7FFB36}"/>
              </a:ext>
            </a:extLst>
          </p:cNvPr>
          <p:cNvSpPr>
            <a:spLocks noGrp="1"/>
          </p:cNvSpPr>
          <p:nvPr>
            <p:ph type="title"/>
          </p:nvPr>
        </p:nvSpPr>
        <p:spPr/>
        <p:txBody>
          <a:bodyPr>
            <a:normAutofit fontScale="90000"/>
          </a:bodyPr>
          <a:lstStyle/>
          <a:p>
            <a:r>
              <a:rPr lang="en-US" altLang="zh-CN" sz="3200">
                <a:latin typeface="微软雅黑" panose="020B0503020204020204" pitchFamily="34" charset="-122"/>
                <a:ea typeface="微软雅黑" panose="020B0503020204020204" pitchFamily="34" charset="-122"/>
              </a:rPr>
              <a:t>Pandas</a:t>
            </a:r>
            <a:r>
              <a:rPr lang="zh-CN" altLang="en-US" sz="3200">
                <a:latin typeface="微软雅黑" panose="020B0503020204020204" pitchFamily="34" charset="-122"/>
                <a:ea typeface="微软雅黑" panose="020B0503020204020204" pitchFamily="34" charset="-122"/>
              </a:rPr>
              <a:t>是什么</a:t>
            </a:r>
          </a:p>
        </p:txBody>
      </p:sp>
      <p:sp>
        <p:nvSpPr>
          <p:cNvPr id="3" name="文本框 2">
            <a:extLst>
              <a:ext uri="{FF2B5EF4-FFF2-40B4-BE49-F238E27FC236}">
                <a16:creationId xmlns:a16="http://schemas.microsoft.com/office/drawing/2014/main" id="{520DF1D7-BFE3-4BC5-AA09-7B1FA524A9EB}"/>
              </a:ext>
            </a:extLst>
          </p:cNvPr>
          <p:cNvSpPr txBox="1"/>
          <p:nvPr/>
        </p:nvSpPr>
        <p:spPr>
          <a:xfrm>
            <a:off x="285750" y="1381125"/>
            <a:ext cx="11620500" cy="1200329"/>
          </a:xfrm>
          <a:prstGeom prst="rect">
            <a:avLst/>
          </a:prstGeom>
          <a:noFill/>
        </p:spPr>
        <p:txBody>
          <a:bodyPr wrap="square" rtlCol="0">
            <a:spAutoFit/>
          </a:bodyPr>
          <a:lstStyle/>
          <a:p>
            <a:r>
              <a:rPr lang="en-US" altLang="zh-CN" sz="2400" b="1">
                <a:latin typeface="Courier New" panose="02070309020205020404" pitchFamily="49" charset="0"/>
                <a:cs typeface="Courier New" panose="02070309020205020404" pitchFamily="49" charset="0"/>
              </a:rPr>
              <a:t>pandas is a fast, powerful, flexible and easy to use open source data analysis and manipulation tool,built on top of the Python programming language.</a:t>
            </a:r>
            <a:endParaRPr lang="zh-CN" altLang="en-US" sz="2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858998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7112A-0DD1-433E-9895-B6C31BDBD321}"/>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p>
        </p:txBody>
      </p:sp>
      <p:sp>
        <p:nvSpPr>
          <p:cNvPr id="4" name="灯片编号占位符 3">
            <a:extLst>
              <a:ext uri="{FF2B5EF4-FFF2-40B4-BE49-F238E27FC236}">
                <a16:creationId xmlns:a16="http://schemas.microsoft.com/office/drawing/2014/main" id="{F40507DF-E0CA-4252-99F1-69A75D3A0569}"/>
              </a:ext>
            </a:extLst>
          </p:cNvPr>
          <p:cNvSpPr>
            <a:spLocks noGrp="1"/>
          </p:cNvSpPr>
          <p:nvPr>
            <p:ph type="sldNum" sz="quarter" idx="12"/>
          </p:nvPr>
        </p:nvSpPr>
        <p:spPr/>
        <p:txBody>
          <a:bodyPr/>
          <a:lstStyle/>
          <a:p>
            <a:fld id="{39603FB5-5DE6-44EA-8526-30B6B876200F}" type="slidenum">
              <a:rPr lang="zh-CN" altLang="en-US" smtClean="0"/>
              <a:pPr/>
              <a:t>90</a:t>
            </a:fld>
            <a:endParaRPr lang="zh-CN" altLang="en-US"/>
          </a:p>
        </p:txBody>
      </p:sp>
      <p:sp>
        <p:nvSpPr>
          <p:cNvPr id="5" name="矩形 4">
            <a:extLst>
              <a:ext uri="{FF2B5EF4-FFF2-40B4-BE49-F238E27FC236}">
                <a16:creationId xmlns:a16="http://schemas.microsoft.com/office/drawing/2014/main" id="{69D81819-78C4-434C-B526-07BDCF6D0A30}"/>
              </a:ext>
            </a:extLst>
          </p:cNvPr>
          <p:cNvSpPr/>
          <p:nvPr/>
        </p:nvSpPr>
        <p:spPr>
          <a:xfrm>
            <a:off x="1225550" y="1612541"/>
            <a:ext cx="9580563" cy="2724688"/>
          </a:xfrm>
          <a:prstGeom prst="rect">
            <a:avLst/>
          </a:prstGeom>
          <a:noFill/>
          <a:ln w="12700">
            <a:solidFill>
              <a:srgbClr val="1353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ndParaRPr>
          </a:p>
        </p:txBody>
      </p:sp>
      <p:sp>
        <p:nvSpPr>
          <p:cNvPr id="6" name="矩形 2">
            <a:extLst>
              <a:ext uri="{FF2B5EF4-FFF2-40B4-BE49-F238E27FC236}">
                <a16:creationId xmlns:a16="http://schemas.microsoft.com/office/drawing/2014/main" id="{569FFBE6-5B51-41EE-8032-F227D9CB02A3}"/>
              </a:ext>
            </a:extLst>
          </p:cNvPr>
          <p:cNvSpPr>
            <a:spLocks noChangeArrowheads="1"/>
          </p:cNvSpPr>
          <p:nvPr/>
        </p:nvSpPr>
        <p:spPr bwMode="auto">
          <a:xfrm>
            <a:off x="2018864" y="2093989"/>
            <a:ext cx="8318397" cy="178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3200" dirty="0">
                <a:latin typeface="楷体" pitchFamily="49" charset="-122"/>
                <a:ea typeface="楷体" pitchFamily="49" charset="-122"/>
              </a:rPr>
              <a:t>read_csv()</a:t>
            </a:r>
            <a:r>
              <a:rPr lang="zh-CN" altLang="zh-CN" sz="3200" dirty="0">
                <a:latin typeface="楷体" pitchFamily="49" charset="-122"/>
                <a:ea typeface="楷体" pitchFamily="49" charset="-122"/>
              </a:rPr>
              <a:t>与</a:t>
            </a:r>
            <a:r>
              <a:rPr lang="en-US" altLang="zh-CN" sz="3200" dirty="0">
                <a:latin typeface="楷体" pitchFamily="49" charset="-122"/>
                <a:ea typeface="楷体" pitchFamily="49" charset="-122"/>
              </a:rPr>
              <a:t>read_table()</a:t>
            </a:r>
            <a:r>
              <a:rPr lang="zh-CN" altLang="zh-CN" sz="3200" dirty="0">
                <a:latin typeface="楷体" pitchFamily="49" charset="-122"/>
                <a:ea typeface="楷体" pitchFamily="49" charset="-122"/>
              </a:rPr>
              <a:t>函数的区别在于使用的分隔符不同，前者使用“，”作为分隔符，而后者使用“</a:t>
            </a:r>
            <a:r>
              <a:rPr lang="en-US" altLang="zh-CN" sz="3200" dirty="0">
                <a:latin typeface="楷体" pitchFamily="49" charset="-122"/>
                <a:ea typeface="楷体" pitchFamily="49" charset="-122"/>
              </a:rPr>
              <a:t>\t</a:t>
            </a:r>
            <a:r>
              <a:rPr lang="zh-CN" altLang="zh-CN" sz="3200" dirty="0">
                <a:latin typeface="楷体" pitchFamily="49" charset="-122"/>
                <a:ea typeface="楷体" pitchFamily="49" charset="-122"/>
              </a:rPr>
              <a:t>”作为分隔符。</a:t>
            </a:r>
          </a:p>
        </p:txBody>
      </p:sp>
    </p:spTree>
    <p:extLst>
      <p:ext uri="{BB962C8B-B14F-4D97-AF65-F5344CB8AC3E}">
        <p14:creationId xmlns:p14="http://schemas.microsoft.com/office/powerpoint/2010/main" val="831020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6F135-ABF1-4C3D-A2FA-3AC85F660CB2}"/>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读写</a:t>
            </a:r>
            <a:r>
              <a:rPr lang="en-US" altLang="zh-CN">
                <a:latin typeface="微软雅黑" panose="020B0503020204020204" pitchFamily="34" charset="-122"/>
                <a:ea typeface="微软雅黑" panose="020B0503020204020204" pitchFamily="34" charset="-122"/>
              </a:rPr>
              <a:t>Excel</a:t>
            </a:r>
            <a:r>
              <a:rPr lang="zh-CN" altLang="en-US">
                <a:latin typeface="微软雅黑" panose="020B0503020204020204" pitchFamily="34" charset="-122"/>
                <a:ea typeface="微软雅黑" panose="020B0503020204020204" pitchFamily="34" charset="-122"/>
              </a:rPr>
              <a:t>文件</a:t>
            </a:r>
          </a:p>
        </p:txBody>
      </p:sp>
      <p:sp>
        <p:nvSpPr>
          <p:cNvPr id="4" name="灯片编号占位符 3">
            <a:extLst>
              <a:ext uri="{FF2B5EF4-FFF2-40B4-BE49-F238E27FC236}">
                <a16:creationId xmlns:a16="http://schemas.microsoft.com/office/drawing/2014/main" id="{F3F24232-1F94-4120-AD84-51C66C4EAB72}"/>
              </a:ext>
            </a:extLst>
          </p:cNvPr>
          <p:cNvSpPr>
            <a:spLocks noGrp="1"/>
          </p:cNvSpPr>
          <p:nvPr>
            <p:ph type="sldNum" sz="quarter" idx="12"/>
          </p:nvPr>
        </p:nvSpPr>
        <p:spPr/>
        <p:txBody>
          <a:bodyPr/>
          <a:lstStyle/>
          <a:p>
            <a:fld id="{39603FB5-5DE6-44EA-8526-30B6B876200F}" type="slidenum">
              <a:rPr lang="zh-CN" altLang="en-US" smtClean="0"/>
              <a:pPr/>
              <a:t>91</a:t>
            </a:fld>
            <a:endParaRPr lang="zh-CN" altLang="en-US"/>
          </a:p>
        </p:txBody>
      </p:sp>
      <p:sp>
        <p:nvSpPr>
          <p:cNvPr id="5" name="矩形 2">
            <a:extLst>
              <a:ext uri="{FF2B5EF4-FFF2-40B4-BE49-F238E27FC236}">
                <a16:creationId xmlns:a16="http://schemas.microsoft.com/office/drawing/2014/main" id="{7714204D-5E6B-423E-A984-97266BCAC435}"/>
              </a:ext>
            </a:extLst>
          </p:cNvPr>
          <p:cNvSpPr>
            <a:spLocks noChangeArrowheads="1"/>
          </p:cNvSpPr>
          <p:nvPr/>
        </p:nvSpPr>
        <p:spPr bwMode="auto">
          <a:xfrm>
            <a:off x="600075" y="890946"/>
            <a:ext cx="10991850" cy="298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000" dirty="0">
                <a:latin typeface="微软雅黑" pitchFamily="34" charset="-122"/>
                <a:ea typeface="微软雅黑" pitchFamily="34" charset="-122"/>
              </a:rPr>
              <a:t>Excel</a:t>
            </a:r>
            <a:r>
              <a:rPr lang="zh-CN" altLang="zh-CN" sz="4000" dirty="0">
                <a:latin typeface="微软雅黑" pitchFamily="34" charset="-122"/>
                <a:ea typeface="微软雅黑" pitchFamily="34" charset="-122"/>
              </a:rPr>
              <a:t>文件也是比较常见的存储数据的文件，它里面均是以二维表格的形式显示的，可以对数据进行统计、分析等操作。</a:t>
            </a:r>
            <a:r>
              <a:rPr lang="en-US" altLang="zh-CN" sz="4000" dirty="0">
                <a:latin typeface="微软雅黑" pitchFamily="34" charset="-122"/>
                <a:ea typeface="微软雅黑" pitchFamily="34" charset="-122"/>
              </a:rPr>
              <a:t>Excel</a:t>
            </a:r>
            <a:r>
              <a:rPr lang="zh-CN" altLang="zh-CN" sz="4000" dirty="0">
                <a:latin typeface="微软雅黑" pitchFamily="34" charset="-122"/>
                <a:ea typeface="微软雅黑" pitchFamily="34" charset="-122"/>
              </a:rPr>
              <a:t>的文件扩展名有</a:t>
            </a:r>
            <a:r>
              <a:rPr lang="en-US" altLang="zh-CN" sz="4000" dirty="0">
                <a:latin typeface="微软雅黑" pitchFamily="34" charset="-122"/>
                <a:ea typeface="微软雅黑" pitchFamily="34" charset="-122"/>
              </a:rPr>
              <a:t>.xls</a:t>
            </a:r>
            <a:r>
              <a:rPr lang="zh-CN" altLang="zh-CN" sz="4000" dirty="0">
                <a:latin typeface="微软雅黑" pitchFamily="34" charset="-122"/>
                <a:ea typeface="微软雅黑" pitchFamily="34" charset="-122"/>
              </a:rPr>
              <a:t>和</a:t>
            </a:r>
            <a:r>
              <a:rPr lang="en-US" altLang="zh-CN" sz="4000" dirty="0">
                <a:latin typeface="微软雅黑" pitchFamily="34" charset="-122"/>
                <a:ea typeface="微软雅黑" pitchFamily="34" charset="-122"/>
              </a:rPr>
              <a:t>.xlsx</a:t>
            </a:r>
            <a:r>
              <a:rPr lang="zh-CN" altLang="zh-CN" sz="4000" dirty="0">
                <a:latin typeface="微软雅黑" pitchFamily="34" charset="-122"/>
                <a:ea typeface="微软雅黑" pitchFamily="34" charset="-122"/>
              </a:rPr>
              <a:t>两种。</a:t>
            </a:r>
            <a:endParaRPr lang="zh-CN" altLang="en-US" sz="4000" dirty="0">
              <a:latin typeface="微软雅黑" pitchFamily="34" charset="-122"/>
              <a:ea typeface="微软雅黑" pitchFamily="34" charset="-122"/>
            </a:endParaRPr>
          </a:p>
        </p:txBody>
      </p:sp>
      <p:sp>
        <p:nvSpPr>
          <p:cNvPr id="6" name="剪去单角的矩形 1">
            <a:extLst>
              <a:ext uri="{FF2B5EF4-FFF2-40B4-BE49-F238E27FC236}">
                <a16:creationId xmlns:a16="http://schemas.microsoft.com/office/drawing/2014/main" id="{9F25AA14-D131-4ECF-8DA0-C01AC4DA8C49}"/>
              </a:ext>
            </a:extLst>
          </p:cNvPr>
          <p:cNvSpPr/>
          <p:nvPr/>
        </p:nvSpPr>
        <p:spPr>
          <a:xfrm>
            <a:off x="2898162" y="4097899"/>
            <a:ext cx="1651818" cy="2013153"/>
          </a:xfrm>
          <a:prstGeom prst="snip1Rect">
            <a:avLst/>
          </a:prstGeom>
          <a:noFill/>
          <a:ln w="25400">
            <a:solidFill>
              <a:srgbClr val="1352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Calibri" pitchFamily="34" charset="0"/>
                <a:cs typeface="Times New Roman" pitchFamily="18" charset="0"/>
              </a:rPr>
              <a:t>.xls</a:t>
            </a:r>
            <a:endParaRPr lang="zh-CN" altLang="en-US" sz="4000" dirty="0">
              <a:solidFill>
                <a:schemeClr val="tx1"/>
              </a:solidFill>
              <a:latin typeface="Calibri" pitchFamily="34" charset="0"/>
              <a:cs typeface="Times New Roman" pitchFamily="18" charset="0"/>
            </a:endParaRPr>
          </a:p>
        </p:txBody>
      </p:sp>
      <p:sp>
        <p:nvSpPr>
          <p:cNvPr id="7" name="剪去单角的矩形 7">
            <a:extLst>
              <a:ext uri="{FF2B5EF4-FFF2-40B4-BE49-F238E27FC236}">
                <a16:creationId xmlns:a16="http://schemas.microsoft.com/office/drawing/2014/main" id="{F9C6C49D-8495-4BDB-AAE8-9A0C2229D87A}"/>
              </a:ext>
            </a:extLst>
          </p:cNvPr>
          <p:cNvSpPr/>
          <p:nvPr/>
        </p:nvSpPr>
        <p:spPr>
          <a:xfrm>
            <a:off x="7617644" y="4097899"/>
            <a:ext cx="1651818" cy="2013153"/>
          </a:xfrm>
          <a:prstGeom prst="snip1Rect">
            <a:avLst/>
          </a:prstGeom>
          <a:noFill/>
          <a:ln w="25400">
            <a:solidFill>
              <a:srgbClr val="1352A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Calibri" pitchFamily="34" charset="0"/>
                <a:cs typeface="Times New Roman" pitchFamily="18" charset="0"/>
              </a:rPr>
              <a:t>.xlsx</a:t>
            </a:r>
            <a:endParaRPr lang="zh-CN" altLang="en-US" sz="4000" dirty="0">
              <a:solidFill>
                <a:schemeClr val="tx1"/>
              </a:solidFill>
              <a:latin typeface="Calibri" pitchFamily="34" charset="0"/>
              <a:cs typeface="Times New Roman" pitchFamily="18" charset="0"/>
            </a:endParaRPr>
          </a:p>
        </p:txBody>
      </p:sp>
    </p:spTree>
    <p:extLst>
      <p:ext uri="{BB962C8B-B14F-4D97-AF65-F5344CB8AC3E}">
        <p14:creationId xmlns:p14="http://schemas.microsoft.com/office/powerpoint/2010/main" val="441512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6F135-ABF1-4C3D-A2FA-3AC85F660CB2}"/>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—Excel</a:t>
            </a:r>
            <a:r>
              <a:rPr lang="zh-CN" altLang="en-US">
                <a:latin typeface="微软雅黑" panose="020B0503020204020204" pitchFamily="34" charset="-122"/>
                <a:ea typeface="微软雅黑" panose="020B0503020204020204" pitchFamily="34" charset="-122"/>
              </a:rPr>
              <a:t>文件</a:t>
            </a:r>
          </a:p>
        </p:txBody>
      </p:sp>
      <p:sp>
        <p:nvSpPr>
          <p:cNvPr id="4" name="灯片编号占位符 3">
            <a:extLst>
              <a:ext uri="{FF2B5EF4-FFF2-40B4-BE49-F238E27FC236}">
                <a16:creationId xmlns:a16="http://schemas.microsoft.com/office/drawing/2014/main" id="{F3F24232-1F94-4120-AD84-51C66C4EAB72}"/>
              </a:ext>
            </a:extLst>
          </p:cNvPr>
          <p:cNvSpPr>
            <a:spLocks noGrp="1"/>
          </p:cNvSpPr>
          <p:nvPr>
            <p:ph type="sldNum" sz="quarter" idx="12"/>
          </p:nvPr>
        </p:nvSpPr>
        <p:spPr/>
        <p:txBody>
          <a:bodyPr/>
          <a:lstStyle/>
          <a:p>
            <a:fld id="{39603FB5-5DE6-44EA-8526-30B6B876200F}" type="slidenum">
              <a:rPr lang="zh-CN" altLang="en-US" smtClean="0"/>
              <a:pPr/>
              <a:t>92</a:t>
            </a:fld>
            <a:endParaRPr lang="zh-CN" altLang="en-US"/>
          </a:p>
        </p:txBody>
      </p:sp>
      <p:sp>
        <p:nvSpPr>
          <p:cNvPr id="5" name="矩形 2">
            <a:extLst>
              <a:ext uri="{FF2B5EF4-FFF2-40B4-BE49-F238E27FC236}">
                <a16:creationId xmlns:a16="http://schemas.microsoft.com/office/drawing/2014/main" id="{3323786D-1696-4B5F-AD30-D36B8C75BFC2}"/>
              </a:ext>
            </a:extLst>
          </p:cNvPr>
          <p:cNvSpPr>
            <a:spLocks noChangeArrowheads="1"/>
          </p:cNvSpPr>
          <p:nvPr/>
        </p:nvSpPr>
        <p:spPr bwMode="auto">
          <a:xfrm>
            <a:off x="577850" y="1129071"/>
            <a:ext cx="10991850" cy="164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400" dirty="0">
                <a:latin typeface="微软雅黑" pitchFamily="34" charset="-122"/>
                <a:ea typeface="微软雅黑" pitchFamily="34" charset="-122"/>
              </a:rPr>
              <a:t>read_excel()</a:t>
            </a:r>
            <a:r>
              <a:rPr lang="zh-CN" altLang="zh-CN" sz="4400" dirty="0">
                <a:latin typeface="微软雅黑" pitchFamily="34" charset="-122"/>
                <a:ea typeface="微软雅黑" pitchFamily="34" charset="-122"/>
              </a:rPr>
              <a:t>函数的作用是将</a:t>
            </a:r>
            <a:r>
              <a:rPr lang="en-US" altLang="zh-CN" sz="4400" dirty="0">
                <a:latin typeface="微软雅黑" pitchFamily="34" charset="-122"/>
                <a:ea typeface="微软雅黑" pitchFamily="34" charset="-122"/>
              </a:rPr>
              <a:t>Excel</a:t>
            </a:r>
            <a:r>
              <a:rPr lang="zh-CN" altLang="zh-CN" sz="4400" dirty="0">
                <a:latin typeface="微软雅黑" pitchFamily="34" charset="-122"/>
                <a:ea typeface="微软雅黑" pitchFamily="34" charset="-122"/>
              </a:rPr>
              <a:t>中的数据读取出来，转换成</a:t>
            </a:r>
            <a:r>
              <a:rPr lang="en-US" altLang="zh-CN" sz="4400" dirty="0">
                <a:latin typeface="微软雅黑" pitchFamily="34" charset="-122"/>
                <a:ea typeface="微软雅黑" pitchFamily="34" charset="-122"/>
              </a:rPr>
              <a:t>DataFrame</a:t>
            </a:r>
            <a:r>
              <a:rPr lang="zh-CN" altLang="zh-CN" sz="4400" dirty="0">
                <a:latin typeface="微软雅黑" pitchFamily="34" charset="-122"/>
                <a:ea typeface="微软雅黑" pitchFamily="34" charset="-122"/>
              </a:rPr>
              <a:t>展示</a:t>
            </a:r>
            <a:r>
              <a:rPr lang="zh-CN" altLang="en-US" sz="4400" dirty="0">
                <a:latin typeface="微软雅黑" pitchFamily="34" charset="-122"/>
                <a:ea typeface="微软雅黑" pitchFamily="34" charset="-122"/>
              </a:rPr>
              <a:t>。</a:t>
            </a:r>
          </a:p>
        </p:txBody>
      </p:sp>
      <p:sp>
        <p:nvSpPr>
          <p:cNvPr id="6" name="文本框 22">
            <a:extLst>
              <a:ext uri="{FF2B5EF4-FFF2-40B4-BE49-F238E27FC236}">
                <a16:creationId xmlns:a16="http://schemas.microsoft.com/office/drawing/2014/main" id="{6F608EA0-5597-42F3-8835-1243F94D73F1}"/>
              </a:ext>
            </a:extLst>
          </p:cNvPr>
          <p:cNvSpPr txBox="1">
            <a:spLocks noChangeArrowheads="1"/>
          </p:cNvSpPr>
          <p:nvPr/>
        </p:nvSpPr>
        <p:spPr bwMode="auto">
          <a:xfrm>
            <a:off x="1695406" y="3145181"/>
            <a:ext cx="8761858" cy="108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a:lnSpc>
                <a:spcPct val="120000"/>
              </a:lnSpc>
            </a:pPr>
            <a:r>
              <a:rPr lang="en-US" altLang="zh-CN" sz="2800" dirty="0">
                <a:latin typeface="Times New Roman" pitchFamily="18" charset="0"/>
              </a:rPr>
              <a:t>pandas.read_excel(io,sheet_name=0,header=0,names=None,index_col=None, **kwds)</a:t>
            </a:r>
            <a:endParaRPr lang="zh-CN" altLang="en-US" sz="2800" dirty="0">
              <a:latin typeface="Times New Roman" pitchFamily="18" charset="0"/>
            </a:endParaRPr>
          </a:p>
        </p:txBody>
      </p:sp>
      <p:sp>
        <p:nvSpPr>
          <p:cNvPr id="7" name="矩形 6">
            <a:extLst>
              <a:ext uri="{FF2B5EF4-FFF2-40B4-BE49-F238E27FC236}">
                <a16:creationId xmlns:a16="http://schemas.microsoft.com/office/drawing/2014/main" id="{2AC1AE9C-9A36-4538-898C-271A9AA04A32}"/>
              </a:ext>
            </a:extLst>
          </p:cNvPr>
          <p:cNvSpPr/>
          <p:nvPr/>
        </p:nvSpPr>
        <p:spPr>
          <a:xfrm>
            <a:off x="1327355" y="2902924"/>
            <a:ext cx="9497961" cy="1565837"/>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kumimoji="1" lang="zh-CN" altLang="en-US"/>
          </a:p>
        </p:txBody>
      </p:sp>
      <p:sp>
        <p:nvSpPr>
          <p:cNvPr id="8" name="文本框 1">
            <a:extLst>
              <a:ext uri="{FF2B5EF4-FFF2-40B4-BE49-F238E27FC236}">
                <a16:creationId xmlns:a16="http://schemas.microsoft.com/office/drawing/2014/main" id="{EFE4A343-9335-4661-AE4F-D874CAA475C3}"/>
              </a:ext>
            </a:extLst>
          </p:cNvPr>
          <p:cNvSpPr txBox="1">
            <a:spLocks noChangeArrowheads="1"/>
          </p:cNvSpPr>
          <p:nvPr/>
        </p:nvSpPr>
        <p:spPr bwMode="auto">
          <a:xfrm>
            <a:off x="1327354" y="4542503"/>
            <a:ext cx="949796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marL="457200" indent="-457200">
              <a:buFont typeface="Wingdings" pitchFamily="2" charset="2"/>
              <a:buChar char="Ø"/>
            </a:pPr>
            <a:r>
              <a:rPr lang="en-US" altLang="zh-CN" sz="2800" dirty="0">
                <a:latin typeface="楷体" pitchFamily="49" charset="-122"/>
                <a:ea typeface="楷体" pitchFamily="49" charset="-122"/>
              </a:rPr>
              <a:t>io</a:t>
            </a:r>
            <a:r>
              <a:rPr lang="zh-CN" altLang="zh-CN" sz="2800" dirty="0">
                <a:latin typeface="楷体" pitchFamily="49" charset="-122"/>
                <a:ea typeface="楷体" pitchFamily="49" charset="-122"/>
              </a:rPr>
              <a:t>：表示路径对象。</a:t>
            </a:r>
          </a:p>
          <a:p>
            <a:pPr marL="457200" indent="-457200">
              <a:buFont typeface="Wingdings" pitchFamily="2" charset="2"/>
              <a:buChar char="Ø"/>
            </a:pPr>
            <a:r>
              <a:rPr lang="en-US" altLang="zh-CN" sz="2800" dirty="0">
                <a:latin typeface="楷体" pitchFamily="49" charset="-122"/>
                <a:ea typeface="楷体" pitchFamily="49" charset="-122"/>
              </a:rPr>
              <a:t>sheet_name</a:t>
            </a:r>
            <a:r>
              <a:rPr lang="zh-CN" altLang="zh-CN" sz="2800" dirty="0">
                <a:latin typeface="楷体" pitchFamily="49" charset="-122"/>
                <a:ea typeface="楷体" pitchFamily="49" charset="-122"/>
              </a:rPr>
              <a:t>：指定要读取的工作表，默认为</a:t>
            </a:r>
            <a:r>
              <a:rPr lang="en-US" altLang="zh-CN" sz="2800" dirty="0">
                <a:latin typeface="楷体" pitchFamily="49" charset="-122"/>
                <a:ea typeface="楷体" pitchFamily="49" charset="-122"/>
              </a:rPr>
              <a:t>0</a:t>
            </a:r>
            <a:r>
              <a:rPr lang="zh-CN" altLang="zh-CN" sz="2800" dirty="0">
                <a:latin typeface="楷体" pitchFamily="49" charset="-122"/>
                <a:ea typeface="楷体" pitchFamily="49" charset="-122"/>
              </a:rPr>
              <a:t>。</a:t>
            </a:r>
          </a:p>
          <a:p>
            <a:pPr marL="457200" indent="-457200">
              <a:buFont typeface="Wingdings" pitchFamily="2" charset="2"/>
              <a:buChar char="Ø"/>
            </a:pPr>
            <a:r>
              <a:rPr lang="en-US" altLang="zh-CN" sz="2800" dirty="0">
                <a:latin typeface="楷体" pitchFamily="49" charset="-122"/>
                <a:ea typeface="楷体" pitchFamily="49" charset="-122"/>
              </a:rPr>
              <a:t>header</a:t>
            </a:r>
            <a:r>
              <a:rPr lang="zh-CN" altLang="zh-CN" sz="2800" dirty="0">
                <a:latin typeface="楷体" pitchFamily="49" charset="-122"/>
                <a:ea typeface="楷体" pitchFamily="49" charset="-122"/>
              </a:rPr>
              <a:t>：用于解析</a:t>
            </a:r>
            <a:r>
              <a:rPr lang="en-US" altLang="zh-CN" sz="2800" dirty="0">
                <a:latin typeface="楷体" pitchFamily="49" charset="-122"/>
                <a:ea typeface="楷体" pitchFamily="49" charset="-122"/>
              </a:rPr>
              <a:t>DataFrame</a:t>
            </a:r>
            <a:r>
              <a:rPr lang="zh-CN" altLang="zh-CN" sz="2800" dirty="0">
                <a:latin typeface="楷体" pitchFamily="49" charset="-122"/>
                <a:ea typeface="楷体" pitchFamily="49" charset="-122"/>
              </a:rPr>
              <a:t>的列标签。</a:t>
            </a:r>
          </a:p>
          <a:p>
            <a:pPr marL="457200" indent="-457200">
              <a:buFont typeface="Wingdings" pitchFamily="2" charset="2"/>
              <a:buChar char="Ø"/>
            </a:pPr>
            <a:r>
              <a:rPr lang="en-US" altLang="zh-CN" sz="2800" dirty="0">
                <a:latin typeface="楷体" pitchFamily="49" charset="-122"/>
                <a:ea typeface="楷体" pitchFamily="49" charset="-122"/>
              </a:rPr>
              <a:t>names</a:t>
            </a:r>
            <a:r>
              <a:rPr lang="zh-CN" altLang="zh-CN" sz="2800" dirty="0">
                <a:latin typeface="楷体" pitchFamily="49" charset="-122"/>
                <a:ea typeface="楷体" pitchFamily="49" charset="-122"/>
              </a:rPr>
              <a:t>：要使用的列名称。</a:t>
            </a:r>
          </a:p>
        </p:txBody>
      </p:sp>
    </p:spTree>
    <p:extLst>
      <p:ext uri="{BB962C8B-B14F-4D97-AF65-F5344CB8AC3E}">
        <p14:creationId xmlns:p14="http://schemas.microsoft.com/office/powerpoint/2010/main" val="4095921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6F135-ABF1-4C3D-A2FA-3AC85F660CB2}"/>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读写文件操作</a:t>
            </a:r>
            <a:r>
              <a:rPr lang="en-US" altLang="zh-CN">
                <a:latin typeface="微软雅黑" panose="020B0503020204020204" pitchFamily="34" charset="-122"/>
                <a:ea typeface="微软雅黑" panose="020B0503020204020204" pitchFamily="34" charset="-122"/>
              </a:rPr>
              <a:t>—Excel</a:t>
            </a:r>
            <a:r>
              <a:rPr lang="zh-CN" altLang="en-US">
                <a:latin typeface="微软雅黑" panose="020B0503020204020204" pitchFamily="34" charset="-122"/>
                <a:ea typeface="微软雅黑" panose="020B0503020204020204" pitchFamily="34" charset="-122"/>
              </a:rPr>
              <a:t>文件</a:t>
            </a:r>
          </a:p>
        </p:txBody>
      </p:sp>
      <p:sp>
        <p:nvSpPr>
          <p:cNvPr id="4" name="灯片编号占位符 3">
            <a:extLst>
              <a:ext uri="{FF2B5EF4-FFF2-40B4-BE49-F238E27FC236}">
                <a16:creationId xmlns:a16="http://schemas.microsoft.com/office/drawing/2014/main" id="{F3F24232-1F94-4120-AD84-51C66C4EAB72}"/>
              </a:ext>
            </a:extLst>
          </p:cNvPr>
          <p:cNvSpPr>
            <a:spLocks noGrp="1"/>
          </p:cNvSpPr>
          <p:nvPr>
            <p:ph type="sldNum" sz="quarter" idx="12"/>
          </p:nvPr>
        </p:nvSpPr>
        <p:spPr/>
        <p:txBody>
          <a:bodyPr/>
          <a:lstStyle/>
          <a:p>
            <a:fld id="{39603FB5-5DE6-44EA-8526-30B6B876200F}" type="slidenum">
              <a:rPr lang="zh-CN" altLang="en-US" smtClean="0"/>
              <a:pPr/>
              <a:t>93</a:t>
            </a:fld>
            <a:endParaRPr lang="zh-CN" altLang="en-US"/>
          </a:p>
        </p:txBody>
      </p:sp>
      <p:sp>
        <p:nvSpPr>
          <p:cNvPr id="8" name="矩形 2">
            <a:extLst>
              <a:ext uri="{FF2B5EF4-FFF2-40B4-BE49-F238E27FC236}">
                <a16:creationId xmlns:a16="http://schemas.microsoft.com/office/drawing/2014/main" id="{D12DAF5E-2AAA-45CB-9D2C-BF76C1113194}"/>
              </a:ext>
            </a:extLst>
          </p:cNvPr>
          <p:cNvSpPr>
            <a:spLocks noChangeArrowheads="1"/>
          </p:cNvSpPr>
          <p:nvPr/>
        </p:nvSpPr>
        <p:spPr bwMode="auto">
          <a:xfrm>
            <a:off x="600075" y="881421"/>
            <a:ext cx="10991850" cy="164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4400" dirty="0">
                <a:latin typeface="微软雅黑" pitchFamily="34" charset="-122"/>
                <a:ea typeface="微软雅黑" pitchFamily="34" charset="-122"/>
              </a:rPr>
              <a:t>to_excel()</a:t>
            </a:r>
            <a:r>
              <a:rPr lang="zh-CN" altLang="zh-CN" sz="4400" dirty="0">
                <a:latin typeface="微软雅黑" pitchFamily="34" charset="-122"/>
                <a:ea typeface="微软雅黑" pitchFamily="34" charset="-122"/>
              </a:rPr>
              <a:t>方法的功能是将</a:t>
            </a:r>
            <a:r>
              <a:rPr lang="en-US" altLang="zh-CN" sz="4400" dirty="0">
                <a:latin typeface="微软雅黑" pitchFamily="34" charset="-122"/>
                <a:ea typeface="微软雅黑" pitchFamily="34" charset="-122"/>
              </a:rPr>
              <a:t>DataFrame</a:t>
            </a:r>
            <a:r>
              <a:rPr lang="zh-CN" altLang="zh-CN" sz="4400" dirty="0">
                <a:latin typeface="微软雅黑" pitchFamily="34" charset="-122"/>
                <a:ea typeface="微软雅黑" pitchFamily="34" charset="-122"/>
              </a:rPr>
              <a:t>对象写入到</a:t>
            </a:r>
            <a:r>
              <a:rPr lang="en-US" altLang="zh-CN" sz="4400" dirty="0">
                <a:latin typeface="微软雅黑" pitchFamily="34" charset="-122"/>
                <a:ea typeface="微软雅黑" pitchFamily="34" charset="-122"/>
              </a:rPr>
              <a:t>Excel</a:t>
            </a:r>
            <a:r>
              <a:rPr lang="zh-CN" altLang="zh-CN" sz="4400" dirty="0">
                <a:latin typeface="微软雅黑" pitchFamily="34" charset="-122"/>
                <a:ea typeface="微软雅黑" pitchFamily="34" charset="-122"/>
              </a:rPr>
              <a:t>工作表中</a:t>
            </a:r>
            <a:r>
              <a:rPr lang="zh-CN" altLang="en-US" sz="4400" dirty="0">
                <a:latin typeface="微软雅黑" pitchFamily="34" charset="-122"/>
                <a:ea typeface="微软雅黑" pitchFamily="34" charset="-122"/>
              </a:rPr>
              <a:t>。</a:t>
            </a:r>
          </a:p>
        </p:txBody>
      </p:sp>
      <p:sp>
        <p:nvSpPr>
          <p:cNvPr id="9" name="文本框 22">
            <a:extLst>
              <a:ext uri="{FF2B5EF4-FFF2-40B4-BE49-F238E27FC236}">
                <a16:creationId xmlns:a16="http://schemas.microsoft.com/office/drawing/2014/main" id="{FD1F8259-724A-4DB0-91EE-0913D1DE98D2}"/>
              </a:ext>
            </a:extLst>
          </p:cNvPr>
          <p:cNvSpPr txBox="1">
            <a:spLocks noChangeArrowheads="1"/>
          </p:cNvSpPr>
          <p:nvPr/>
        </p:nvSpPr>
        <p:spPr bwMode="auto">
          <a:xfrm>
            <a:off x="1864457" y="2955829"/>
            <a:ext cx="876185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a:lnSpc>
                <a:spcPct val="120000"/>
              </a:lnSpc>
            </a:pPr>
            <a:r>
              <a:rPr lang="en-US" altLang="zh-CN" dirty="0">
                <a:latin typeface="Times New Roman" pitchFamily="18" charset="0"/>
              </a:rPr>
              <a:t>to_excel(excel_writer,sheet_name='Sheet1',na_rep='',</a:t>
            </a:r>
            <a:endParaRPr lang="zh-CN" altLang="zh-CN" dirty="0">
              <a:latin typeface="Times New Roman" pitchFamily="18" charset="0"/>
            </a:endParaRPr>
          </a:p>
          <a:p>
            <a:pPr>
              <a:lnSpc>
                <a:spcPct val="120000"/>
              </a:lnSpc>
            </a:pPr>
            <a:r>
              <a:rPr lang="en-US" altLang="zh-CN" dirty="0">
                <a:latin typeface="Times New Roman" pitchFamily="18" charset="0"/>
              </a:rPr>
              <a:t>float_format=None, columns=None, header=True, index=True, ...)</a:t>
            </a:r>
            <a:endParaRPr lang="zh-CN" altLang="en-US" dirty="0">
              <a:latin typeface="Times New Roman" pitchFamily="18" charset="0"/>
            </a:endParaRPr>
          </a:p>
        </p:txBody>
      </p:sp>
      <p:sp>
        <p:nvSpPr>
          <p:cNvPr id="10" name="矩形 9">
            <a:extLst>
              <a:ext uri="{FF2B5EF4-FFF2-40B4-BE49-F238E27FC236}">
                <a16:creationId xmlns:a16="http://schemas.microsoft.com/office/drawing/2014/main" id="{CCFA3BFE-70AB-438C-87C2-3342254A5BA7}"/>
              </a:ext>
            </a:extLst>
          </p:cNvPr>
          <p:cNvSpPr/>
          <p:nvPr/>
        </p:nvSpPr>
        <p:spPr>
          <a:xfrm>
            <a:off x="1349580" y="2655274"/>
            <a:ext cx="9497961" cy="1565837"/>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kumimoji="1" lang="zh-CN" altLang="en-US"/>
          </a:p>
        </p:txBody>
      </p:sp>
      <p:sp>
        <p:nvSpPr>
          <p:cNvPr id="11" name="文本框 1">
            <a:extLst>
              <a:ext uri="{FF2B5EF4-FFF2-40B4-BE49-F238E27FC236}">
                <a16:creationId xmlns:a16="http://schemas.microsoft.com/office/drawing/2014/main" id="{9672554A-7129-43F1-9458-6B8D4CF95161}"/>
              </a:ext>
            </a:extLst>
          </p:cNvPr>
          <p:cNvSpPr txBox="1">
            <a:spLocks noChangeArrowheads="1"/>
          </p:cNvSpPr>
          <p:nvPr/>
        </p:nvSpPr>
        <p:spPr bwMode="auto">
          <a:xfrm>
            <a:off x="1349579" y="4294853"/>
            <a:ext cx="949796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等线" charset="-122"/>
                <a:ea typeface="宋体" pitchFamily="2" charset="-122"/>
              </a:defRPr>
            </a:lvl1pPr>
            <a:lvl2pPr>
              <a:defRPr sz="2400">
                <a:solidFill>
                  <a:schemeClr val="tx1"/>
                </a:solidFill>
                <a:latin typeface="等线" charset="-122"/>
                <a:ea typeface="宋体" pitchFamily="2" charset="-122"/>
              </a:defRPr>
            </a:lvl2pPr>
            <a:lvl3pPr>
              <a:defRPr sz="2400">
                <a:solidFill>
                  <a:schemeClr val="tx1"/>
                </a:solidFill>
                <a:latin typeface="等线" charset="-122"/>
                <a:ea typeface="宋体" pitchFamily="2" charset="-122"/>
              </a:defRPr>
            </a:lvl3pPr>
            <a:lvl4pPr>
              <a:defRPr sz="2400">
                <a:solidFill>
                  <a:schemeClr val="tx1"/>
                </a:solidFill>
                <a:latin typeface="等线" charset="-122"/>
                <a:ea typeface="宋体" pitchFamily="2" charset="-122"/>
              </a:defRPr>
            </a:lvl4pPr>
            <a:lvl5pPr>
              <a:defRPr sz="2400">
                <a:solidFill>
                  <a:schemeClr val="tx1"/>
                </a:solidFill>
                <a:latin typeface="等线" charset="-122"/>
                <a:ea typeface="宋体" pitchFamily="2" charset="-122"/>
              </a:defRPr>
            </a:lvl5pPr>
            <a:lvl6pPr fontAlgn="base">
              <a:spcBef>
                <a:spcPct val="0"/>
              </a:spcBef>
              <a:spcAft>
                <a:spcPct val="0"/>
              </a:spcAft>
              <a:buFont typeface="Arial" pitchFamily="34" charset="0"/>
              <a:defRPr sz="2400">
                <a:solidFill>
                  <a:schemeClr val="tx1"/>
                </a:solidFill>
                <a:latin typeface="等线" charset="-122"/>
                <a:ea typeface="宋体" pitchFamily="2" charset="-122"/>
              </a:defRPr>
            </a:lvl6pPr>
            <a:lvl7pPr fontAlgn="base">
              <a:spcBef>
                <a:spcPct val="0"/>
              </a:spcBef>
              <a:spcAft>
                <a:spcPct val="0"/>
              </a:spcAft>
              <a:buFont typeface="Arial" pitchFamily="34" charset="0"/>
              <a:defRPr sz="2400">
                <a:solidFill>
                  <a:schemeClr val="tx1"/>
                </a:solidFill>
                <a:latin typeface="等线" charset="-122"/>
                <a:ea typeface="宋体" pitchFamily="2" charset="-122"/>
              </a:defRPr>
            </a:lvl7pPr>
            <a:lvl8pPr fontAlgn="base">
              <a:spcBef>
                <a:spcPct val="0"/>
              </a:spcBef>
              <a:spcAft>
                <a:spcPct val="0"/>
              </a:spcAft>
              <a:buFont typeface="Arial" pitchFamily="34" charset="0"/>
              <a:defRPr sz="2400">
                <a:solidFill>
                  <a:schemeClr val="tx1"/>
                </a:solidFill>
                <a:latin typeface="等线" charset="-122"/>
                <a:ea typeface="宋体" pitchFamily="2" charset="-122"/>
              </a:defRPr>
            </a:lvl8pPr>
            <a:lvl9pPr fontAlgn="base">
              <a:spcBef>
                <a:spcPct val="0"/>
              </a:spcBef>
              <a:spcAft>
                <a:spcPct val="0"/>
              </a:spcAft>
              <a:buFont typeface="Arial" pitchFamily="34" charset="0"/>
              <a:defRPr sz="2400">
                <a:solidFill>
                  <a:schemeClr val="tx1"/>
                </a:solidFill>
                <a:latin typeface="等线" charset="-122"/>
                <a:ea typeface="宋体" pitchFamily="2" charset="-122"/>
              </a:defRPr>
            </a:lvl9pPr>
          </a:lstStyle>
          <a:p>
            <a:pPr marL="457200" lvl="0" indent="-457200">
              <a:buFont typeface="Wingdings" pitchFamily="2" charset="2"/>
              <a:buChar char="Ø"/>
            </a:pPr>
            <a:r>
              <a:rPr lang="en-US" altLang="zh-CN" sz="2800" dirty="0">
                <a:latin typeface="楷体" pitchFamily="49" charset="-122"/>
                <a:ea typeface="楷体" pitchFamily="49" charset="-122"/>
              </a:rPr>
              <a:t>excel_writer</a:t>
            </a:r>
            <a:r>
              <a:rPr lang="zh-CN" altLang="zh-CN" sz="2800" dirty="0">
                <a:latin typeface="楷体" pitchFamily="49" charset="-122"/>
                <a:ea typeface="楷体" pitchFamily="49" charset="-122"/>
              </a:rPr>
              <a:t>：表示读取的文件路径。</a:t>
            </a:r>
          </a:p>
          <a:p>
            <a:pPr marL="457200" lvl="0" indent="-457200">
              <a:buFont typeface="Wingdings" pitchFamily="2" charset="2"/>
              <a:buChar char="Ø"/>
            </a:pPr>
            <a:r>
              <a:rPr lang="en-US" altLang="zh-CN" sz="2800" dirty="0">
                <a:latin typeface="楷体" pitchFamily="49" charset="-122"/>
                <a:ea typeface="楷体" pitchFamily="49" charset="-122"/>
              </a:rPr>
              <a:t>sheet_name</a:t>
            </a:r>
            <a:r>
              <a:rPr lang="zh-CN" altLang="zh-CN" sz="2800" dirty="0">
                <a:latin typeface="楷体" pitchFamily="49" charset="-122"/>
                <a:ea typeface="楷体" pitchFamily="49" charset="-122"/>
              </a:rPr>
              <a:t>：表示工作表的名称，默认为“</a:t>
            </a:r>
            <a:r>
              <a:rPr lang="en-US" altLang="zh-CN" sz="2800" dirty="0">
                <a:latin typeface="楷体" pitchFamily="49" charset="-122"/>
                <a:ea typeface="楷体" pitchFamily="49" charset="-122"/>
              </a:rPr>
              <a:t>Sheet1</a:t>
            </a:r>
            <a:r>
              <a:rPr lang="zh-CN" altLang="zh-CN" sz="2800" dirty="0">
                <a:latin typeface="楷体" pitchFamily="49" charset="-122"/>
                <a:ea typeface="楷体" pitchFamily="49" charset="-122"/>
              </a:rPr>
              <a:t>”。</a:t>
            </a:r>
          </a:p>
          <a:p>
            <a:pPr marL="457200" lvl="0" indent="-457200">
              <a:buFont typeface="Wingdings" pitchFamily="2" charset="2"/>
              <a:buChar char="Ø"/>
            </a:pPr>
            <a:r>
              <a:rPr lang="en-US" altLang="zh-CN" sz="2800" dirty="0">
                <a:latin typeface="楷体" pitchFamily="49" charset="-122"/>
                <a:ea typeface="楷体" pitchFamily="49" charset="-122"/>
              </a:rPr>
              <a:t>na_rep</a:t>
            </a:r>
            <a:r>
              <a:rPr lang="zh-CN" altLang="zh-CN" sz="2800" dirty="0">
                <a:latin typeface="楷体" pitchFamily="49" charset="-122"/>
                <a:ea typeface="楷体" pitchFamily="49" charset="-122"/>
              </a:rPr>
              <a:t>：表示缺失数据。</a:t>
            </a:r>
          </a:p>
          <a:p>
            <a:pPr marL="457200" lvl="0" indent="-457200">
              <a:buFont typeface="Wingdings" pitchFamily="2" charset="2"/>
              <a:buChar char="Ø"/>
            </a:pPr>
            <a:r>
              <a:rPr lang="en-US" altLang="zh-CN" sz="2800" dirty="0">
                <a:latin typeface="楷体" pitchFamily="49" charset="-122"/>
                <a:ea typeface="楷体" pitchFamily="49" charset="-122"/>
              </a:rPr>
              <a:t>index</a:t>
            </a:r>
            <a:r>
              <a:rPr lang="zh-CN" altLang="zh-CN" sz="2800" dirty="0">
                <a:latin typeface="楷体" pitchFamily="49" charset="-122"/>
                <a:ea typeface="楷体" pitchFamily="49" charset="-122"/>
              </a:rPr>
              <a:t>：表示是否写行索引，默认为</a:t>
            </a:r>
            <a:r>
              <a:rPr lang="en-US" altLang="zh-CN" sz="2800" dirty="0">
                <a:latin typeface="楷体" pitchFamily="49" charset="-122"/>
                <a:ea typeface="楷体" pitchFamily="49" charset="-122"/>
              </a:rPr>
              <a:t>True</a:t>
            </a:r>
            <a:r>
              <a:rPr lang="zh-CN" altLang="zh-CN" sz="2800" dirty="0">
                <a:latin typeface="楷体" pitchFamily="49" charset="-122"/>
                <a:ea typeface="楷体" pitchFamily="49" charset="-122"/>
              </a:rPr>
              <a:t>。</a:t>
            </a:r>
          </a:p>
        </p:txBody>
      </p:sp>
    </p:spTree>
    <p:extLst>
      <p:ext uri="{BB962C8B-B14F-4D97-AF65-F5344CB8AC3E}">
        <p14:creationId xmlns:p14="http://schemas.microsoft.com/office/powerpoint/2010/main" val="659744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062DC-7BEB-401C-94BC-572C227016B8}"/>
              </a:ext>
            </a:extLst>
          </p:cNvPr>
          <p:cNvSpPr>
            <a:spLocks noGrp="1"/>
          </p:cNvSpPr>
          <p:nvPr>
            <p:ph type="title"/>
          </p:nvPr>
        </p:nvSpPr>
        <p:spPr/>
        <p:txBody>
          <a:bodyPr/>
          <a:lstStyle/>
          <a:p>
            <a:endParaRPr lang="zh-CN" altLang="en-US"/>
          </a:p>
        </p:txBody>
      </p:sp>
      <p:sp>
        <p:nvSpPr>
          <p:cNvPr id="3" name="文本框 2">
            <a:extLst>
              <a:ext uri="{FF2B5EF4-FFF2-40B4-BE49-F238E27FC236}">
                <a16:creationId xmlns:a16="http://schemas.microsoft.com/office/drawing/2014/main" id="{FA62465E-03D4-419E-968F-703441F4DDFF}"/>
              </a:ext>
            </a:extLst>
          </p:cNvPr>
          <p:cNvSpPr txBox="1"/>
          <p:nvPr/>
        </p:nvSpPr>
        <p:spPr>
          <a:xfrm>
            <a:off x="1504950" y="2413337"/>
            <a:ext cx="9477375" cy="1015663"/>
          </a:xfrm>
          <a:prstGeom prst="rect">
            <a:avLst/>
          </a:prstGeom>
          <a:noFill/>
        </p:spPr>
        <p:txBody>
          <a:bodyPr wrap="square" rtlCol="0">
            <a:spAutoFit/>
          </a:bodyPr>
          <a:lstStyle/>
          <a:p>
            <a:r>
              <a:rPr lang="en-US" altLang="zh-CN" sz="6000" b="1">
                <a:latin typeface="微软雅黑" panose="020B0503020204020204" pitchFamily="34" charset="-122"/>
                <a:ea typeface="微软雅黑" panose="020B0503020204020204" pitchFamily="34" charset="-122"/>
              </a:rPr>
              <a:t>Pandas</a:t>
            </a:r>
            <a:r>
              <a:rPr lang="zh-CN" altLang="en-US" sz="6000" b="1">
                <a:latin typeface="微软雅黑" panose="020B0503020204020204" pitchFamily="34" charset="-122"/>
                <a:ea typeface="微软雅黑" panose="020B0503020204020204" pitchFamily="34" charset="-122"/>
              </a:rPr>
              <a:t>模块使用</a:t>
            </a:r>
            <a:r>
              <a:rPr lang="en-US" altLang="zh-CN" sz="6000" b="1">
                <a:latin typeface="微软雅黑" panose="020B0503020204020204" pitchFamily="34" charset="-122"/>
                <a:ea typeface="微软雅黑" panose="020B0503020204020204" pitchFamily="34" charset="-122"/>
              </a:rPr>
              <a:t>-</a:t>
            </a:r>
            <a:r>
              <a:rPr lang="zh-CN" altLang="en-US" sz="6000" b="1">
                <a:latin typeface="微软雅黑" panose="020B0503020204020204" pitchFamily="34" charset="-122"/>
                <a:ea typeface="微软雅黑" panose="020B0503020204020204" pitchFamily="34" charset="-122"/>
              </a:rPr>
              <a:t>练习题</a:t>
            </a:r>
          </a:p>
        </p:txBody>
      </p:sp>
    </p:spTree>
    <p:extLst>
      <p:ext uri="{BB962C8B-B14F-4D97-AF65-F5344CB8AC3E}">
        <p14:creationId xmlns:p14="http://schemas.microsoft.com/office/powerpoint/2010/main" val="3311251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ACB51-BC8C-49D1-8049-2CB7D757C6E9}"/>
              </a:ext>
            </a:extLst>
          </p:cNvPr>
          <p:cNvSpPr>
            <a:spLocks noGrp="1"/>
          </p:cNvSpPr>
          <p:nvPr>
            <p:ph type="title"/>
          </p:nvPr>
        </p:nvSpPr>
        <p:spPr/>
        <p:txBody>
          <a:bodyPr/>
          <a:lstStyle/>
          <a:p>
            <a:r>
              <a:rPr lang="en-US" altLang="zh-CN"/>
              <a:t>DateFrame</a:t>
            </a:r>
            <a:endParaRPr lang="zh-CN" altLang="en-US"/>
          </a:p>
        </p:txBody>
      </p:sp>
      <p:sp>
        <p:nvSpPr>
          <p:cNvPr id="6" name="文本框 5">
            <a:extLst>
              <a:ext uri="{FF2B5EF4-FFF2-40B4-BE49-F238E27FC236}">
                <a16:creationId xmlns:a16="http://schemas.microsoft.com/office/drawing/2014/main" id="{3994B53E-2C78-447B-841B-97B2DAFF9E14}"/>
              </a:ext>
            </a:extLst>
          </p:cNvPr>
          <p:cNvSpPr txBox="1"/>
          <p:nvPr/>
        </p:nvSpPr>
        <p:spPr>
          <a:xfrm>
            <a:off x="695325" y="941844"/>
            <a:ext cx="8348662" cy="440120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pd</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DataFrame</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000"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zh-CN" altLang="zh-CN" sz="2000" b="1"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2000" b="1"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64132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DE070-8BCD-4EA3-B9F7-6CFB71BEEE3C}"/>
              </a:ext>
            </a:extLst>
          </p:cNvPr>
          <p:cNvSpPr>
            <a:spLocks noGrp="1"/>
          </p:cNvSpPr>
          <p:nvPr>
            <p:ph type="title"/>
          </p:nvPr>
        </p:nvSpPr>
        <p:spPr/>
        <p:txBody>
          <a:bodyPr/>
          <a:lstStyle/>
          <a:p>
            <a:r>
              <a:rPr lang="en-US" altLang="zh-CN"/>
              <a:t>DataFrame</a:t>
            </a:r>
            <a:r>
              <a:rPr lang="zh-CN" altLang="en-US"/>
              <a:t>的行索引和列索引、值</a:t>
            </a:r>
          </a:p>
        </p:txBody>
      </p:sp>
      <p:sp>
        <p:nvSpPr>
          <p:cNvPr id="8" name="文本框 7">
            <a:extLst>
              <a:ext uri="{FF2B5EF4-FFF2-40B4-BE49-F238E27FC236}">
                <a16:creationId xmlns:a16="http://schemas.microsoft.com/office/drawing/2014/main" id="{2BED3EB8-0FDD-4839-A138-C920475D0746}"/>
              </a:ext>
            </a:extLst>
          </p:cNvPr>
          <p:cNvSpPr txBox="1"/>
          <p:nvPr/>
        </p:nvSpPr>
        <p:spPr>
          <a:xfrm>
            <a:off x="390525" y="674400"/>
            <a:ext cx="10287000" cy="4216539"/>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columns</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b="1"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计算机网络</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'object'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2212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DE070-8BCD-4EA3-B9F7-6CFB71BEEE3C}"/>
              </a:ext>
            </a:extLst>
          </p:cNvPr>
          <p:cNvSpPr>
            <a:spLocks noGrp="1"/>
          </p:cNvSpPr>
          <p:nvPr>
            <p:ph type="title"/>
          </p:nvPr>
        </p:nvSpPr>
        <p:spPr/>
        <p:txBody>
          <a:bodyPr/>
          <a:lstStyle/>
          <a:p>
            <a:r>
              <a:rPr lang="en-US" altLang="zh-CN"/>
              <a:t>DataFrame</a:t>
            </a:r>
            <a:r>
              <a:rPr lang="zh-CN" altLang="en-US"/>
              <a:t>的行索引和列索引、值</a:t>
            </a:r>
          </a:p>
        </p:txBody>
      </p:sp>
      <p:sp>
        <p:nvSpPr>
          <p:cNvPr id="8" name="文本框 7">
            <a:extLst>
              <a:ext uri="{FF2B5EF4-FFF2-40B4-BE49-F238E27FC236}">
                <a16:creationId xmlns:a16="http://schemas.microsoft.com/office/drawing/2014/main" id="{2BED3EB8-0FDD-4839-A138-C920475D0746}"/>
              </a:ext>
            </a:extLst>
          </p:cNvPr>
          <p:cNvSpPr txBox="1"/>
          <p:nvPr/>
        </p:nvSpPr>
        <p:spPr>
          <a:xfrm>
            <a:off x="390525" y="674400"/>
            <a:ext cx="10287000" cy="4770537"/>
          </a:xfrm>
          <a:prstGeom prst="rect">
            <a:avLst/>
          </a:prstGeom>
          <a:noFill/>
        </p:spPr>
        <p:txBody>
          <a:bodyPr wrap="square">
            <a:spAutoFit/>
          </a:bodyPr>
          <a:lstStyle/>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values</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105</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81</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79</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86</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51</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67</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72</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73</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int64</a:t>
            </a:r>
            <a:r>
              <a:rPr lang="en-US" altLang="zh-CN"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21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的列</a:t>
            </a:r>
          </a:p>
        </p:txBody>
      </p:sp>
      <p:sp>
        <p:nvSpPr>
          <p:cNvPr id="9" name="文本框 8">
            <a:extLst>
              <a:ext uri="{FF2B5EF4-FFF2-40B4-BE49-F238E27FC236}">
                <a16:creationId xmlns:a16="http://schemas.microsoft.com/office/drawing/2014/main" id="{356709D4-B33C-4C7D-A307-CA5D8DBD13F8}"/>
              </a:ext>
            </a:extLst>
          </p:cNvPr>
          <p:cNvSpPr txBox="1"/>
          <p:nvPr/>
        </p:nvSpPr>
        <p:spPr>
          <a:xfrm>
            <a:off x="5748338" y="790275"/>
            <a:ext cx="5529262" cy="3724096"/>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FA8F909-CC7D-43D8-8B28-9601FF0EE0F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883515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558C-AEF8-4F67-962A-6ABE29DFA7A0}"/>
              </a:ext>
            </a:extLst>
          </p:cNvPr>
          <p:cNvSpPr>
            <a:spLocks noGrp="1"/>
          </p:cNvSpPr>
          <p:nvPr>
            <p:ph type="title"/>
          </p:nvPr>
        </p:nvSpPr>
        <p:spPr/>
        <p:txBody>
          <a:bodyPr/>
          <a:lstStyle/>
          <a:p>
            <a:r>
              <a:rPr lang="zh-CN" altLang="en-US"/>
              <a:t>访问</a:t>
            </a:r>
            <a:r>
              <a:rPr lang="en-US" altLang="zh-CN"/>
              <a:t>DF</a:t>
            </a:r>
            <a:r>
              <a:rPr lang="zh-CN" altLang="en-US"/>
              <a:t>的列</a:t>
            </a:r>
          </a:p>
        </p:txBody>
      </p:sp>
      <p:sp>
        <p:nvSpPr>
          <p:cNvPr id="9" name="文本框 8">
            <a:extLst>
              <a:ext uri="{FF2B5EF4-FFF2-40B4-BE49-F238E27FC236}">
                <a16:creationId xmlns:a16="http://schemas.microsoft.com/office/drawing/2014/main" id="{356709D4-B33C-4C7D-A307-CA5D8DBD13F8}"/>
              </a:ext>
            </a:extLst>
          </p:cNvPr>
          <p:cNvSpPr txBox="1"/>
          <p:nvPr/>
        </p:nvSpPr>
        <p:spPr>
          <a:xfrm>
            <a:off x="5748338" y="790275"/>
            <a:ext cx="5529262" cy="3724096"/>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df</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24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400" b="1"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112</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62</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66</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63</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24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dtype</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int64</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24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FA8F909-CC7D-43D8-8B28-9601FF0EE0F6}"/>
              </a:ext>
            </a:extLst>
          </p:cNvPr>
          <p:cNvSpPr txBox="1"/>
          <p:nvPr/>
        </p:nvSpPr>
        <p:spPr>
          <a:xfrm>
            <a:off x="214313" y="723750"/>
            <a:ext cx="5081587" cy="2554545"/>
          </a:xfrm>
          <a:prstGeom prst="rect">
            <a:avLst/>
          </a:prstGeom>
          <a:noFill/>
        </p:spPr>
        <p:txBody>
          <a:bodyPr wrap="square">
            <a:spAutoFit/>
          </a:bodyPr>
          <a:lstStyle/>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In </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df</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Out</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102</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高数</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C</a:t>
            </a:r>
            <a:r>
              <a:rPr lang="en-US" altLang="zh-CN" sz="20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数据结构</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计算机网络</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王二</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94</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79</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李四</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62</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51</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钱五</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66</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67</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72</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a:p>
            <a:pPr algn="l"/>
            <a:r>
              <a:rPr lang="zh-CN"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周六</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63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93</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80</a:t>
            </a:r>
            <a:r>
              <a:rPr lang="en-US" altLang="zh-CN" sz="20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2000" b="1" kern="0">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73</a:t>
            </a:r>
            <a:endParaRPr lang="zh-CN" altLang="zh-CN" sz="2400" b="1" kern="100">
              <a:effectLst/>
              <a:latin typeface="Courier New" panose="02070309020205020404" pitchFamily="49" charset="0"/>
              <a:ea typeface="等线"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268075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ENSWF_SLIDE_TITLE" val="重命名轴索引"/>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SLIDE_TITLE" val="重命名轴索引"/>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3789</TotalTime>
  <Words>11615</Words>
  <Application>Microsoft Office PowerPoint</Application>
  <PresentationFormat>宽屏</PresentationFormat>
  <Paragraphs>1969</Paragraphs>
  <Slides>145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145</vt:i4>
      </vt:variant>
    </vt:vector>
  </HeadingPairs>
  <TitlesOfParts>
    <vt:vector size="157" baseType="lpstr">
      <vt:lpstr>Helvetica Neue</vt:lpstr>
      <vt:lpstr>等线</vt:lpstr>
      <vt:lpstr>楷体</vt:lpstr>
      <vt:lpstr>微软雅黑</vt:lpstr>
      <vt:lpstr>Arial</vt:lpstr>
      <vt:lpstr>Calibri</vt:lpstr>
      <vt:lpstr>Calibri Light</vt:lpstr>
      <vt:lpstr>Consolas</vt:lpstr>
      <vt:lpstr>Courier New</vt:lpstr>
      <vt:lpstr>Times New Roman</vt:lpstr>
      <vt:lpstr>Wingdings</vt:lpstr>
      <vt:lpstr>Office 主题</vt:lpstr>
      <vt:lpstr>第5章  pandas库的应用（一）</vt:lpstr>
      <vt:lpstr>引例</vt:lpstr>
      <vt:lpstr>引例</vt:lpstr>
      <vt:lpstr>用数据来描述对象</vt:lpstr>
      <vt:lpstr>对象的属性值—数据</vt:lpstr>
      <vt:lpstr>回顾前面的知识</vt:lpstr>
      <vt:lpstr>回顾前面的知识</vt:lpstr>
      <vt:lpstr>隆重请出数据分析工具的大杀器—Pandas</vt:lpstr>
      <vt:lpstr>Pandas是什么</vt:lpstr>
      <vt:lpstr>我不是熊猫！！！！</vt:lpstr>
      <vt:lpstr>Pandas是什么</vt:lpstr>
      <vt:lpstr>面板数据</vt:lpstr>
      <vt:lpstr>Pandas库的优点</vt:lpstr>
      <vt:lpstr>Pandas常用数据类型</vt:lpstr>
      <vt:lpstr>本章学习目标</vt:lpstr>
      <vt:lpstr>本章学习目标</vt:lpstr>
      <vt:lpstr>一维数组Series与常用操作</vt:lpstr>
      <vt:lpstr>Series类型</vt:lpstr>
      <vt:lpstr>Series类型—使用列表创建</vt:lpstr>
      <vt:lpstr>Series类型</vt:lpstr>
      <vt:lpstr>Series类型—支持自定义索引</vt:lpstr>
      <vt:lpstr>从标量值创建</vt:lpstr>
      <vt:lpstr>从字典创建</vt:lpstr>
      <vt:lpstr>从字典创建</vt:lpstr>
      <vt:lpstr>从ndarray类型创建</vt:lpstr>
      <vt:lpstr>从ndarray类型创建</vt:lpstr>
      <vt:lpstr>Series的值都为同一类型，定义时如不一致，则会自动升级</vt:lpstr>
      <vt:lpstr>Series的基本属性</vt:lpstr>
      <vt:lpstr>Series类型的基本操作</vt:lpstr>
      <vt:lpstr>Series的基本操作</vt:lpstr>
      <vt:lpstr>Series的基本操作</vt:lpstr>
      <vt:lpstr>Series的基本操作</vt:lpstr>
      <vt:lpstr>Series类型的name属性</vt:lpstr>
      <vt:lpstr>Series类型的修改</vt:lpstr>
      <vt:lpstr>Series类型的增加</vt:lpstr>
      <vt:lpstr>Series的索引查找</vt:lpstr>
      <vt:lpstr>Series类型的删除</vt:lpstr>
      <vt:lpstr>Series类型的删除</vt:lpstr>
      <vt:lpstr>Series的算术运算</vt:lpstr>
      <vt:lpstr>Series的算术运算—注意索引的处理</vt:lpstr>
      <vt:lpstr>额外知识—中位数</vt:lpstr>
      <vt:lpstr>额外知识—中位数</vt:lpstr>
      <vt:lpstr>额外知识—中位数和平均值</vt:lpstr>
      <vt:lpstr>额外知识—中位数和平均值</vt:lpstr>
      <vt:lpstr>额外知识—中位数和平均值</vt:lpstr>
      <vt:lpstr>额外知识—中位数和平均值</vt:lpstr>
      <vt:lpstr>额外知识—中位数和平均值</vt:lpstr>
      <vt:lpstr>额外知识—中位数和平均值</vt:lpstr>
      <vt:lpstr>本章学习目标</vt:lpstr>
      <vt:lpstr>DateFrame类型</vt:lpstr>
      <vt:lpstr>DateFrame类型(数据表/框)</vt:lpstr>
      <vt:lpstr>DateFrame类型</vt:lpstr>
      <vt:lpstr>DataFrame类型</vt:lpstr>
      <vt:lpstr>DataFrame类型</vt:lpstr>
      <vt:lpstr>DataFrame类型</vt:lpstr>
      <vt:lpstr>DataFrame类型</vt:lpstr>
      <vt:lpstr>DataFrame类型</vt:lpstr>
      <vt:lpstr>DataFrame类型</vt:lpstr>
      <vt:lpstr>DataFrame类型</vt:lpstr>
      <vt:lpstr>额外知识—新建住宅价格指数</vt:lpstr>
      <vt:lpstr>额外知识—新建住宅价格指数</vt:lpstr>
      <vt:lpstr>额外知识—二手住宅价格指数</vt:lpstr>
      <vt:lpstr>额外知识-推荐书籍</vt:lpstr>
      <vt:lpstr>DataFrame类型</vt:lpstr>
      <vt:lpstr>DataFrame类型</vt:lpstr>
      <vt:lpstr>DateFrame类型</vt:lpstr>
      <vt:lpstr>DateFrame类型</vt:lpstr>
      <vt:lpstr>DateFrame类型—访问元素—列</vt:lpstr>
      <vt:lpstr>DateFrame类型—访问元素—列</vt:lpstr>
      <vt:lpstr>DateFrame类型—访问元素—列</vt:lpstr>
      <vt:lpstr>DateFrame类型—访问元素—行</vt:lpstr>
      <vt:lpstr>DateFrame类型—访问元素—行</vt:lpstr>
      <vt:lpstr>DateFrame类型—访问元素—行</vt:lpstr>
      <vt:lpstr>DateFrame类型—访问元素—具体某一个</vt:lpstr>
      <vt:lpstr>DateFrame类型—访问元素—多个列</vt:lpstr>
      <vt:lpstr>DateFrame类型—访问元素—多个行</vt:lpstr>
      <vt:lpstr>DateFrame类型—调整行的顺序</vt:lpstr>
      <vt:lpstr>DateFrame类型—调整列的顺序</vt:lpstr>
      <vt:lpstr>DateFrame类型—调整列/行的名字</vt:lpstr>
      <vt:lpstr>DateFrame类型—调整列/行的名字</vt:lpstr>
      <vt:lpstr>DateFrame类型—调整列/行的名字</vt:lpstr>
      <vt:lpstr>DateFrame类型—自定义某列为索引</vt:lpstr>
      <vt:lpstr>DateFrame类型—自定义某列为索引</vt:lpstr>
      <vt:lpstr>DateFrame类型—产生新数据框和就地修改</vt:lpstr>
      <vt:lpstr>读写文件操作</vt:lpstr>
      <vt:lpstr>读写文件操作</vt:lpstr>
      <vt:lpstr>读写文件操作—读写csv文件</vt:lpstr>
      <vt:lpstr>读写文件操作—读写csv文件</vt:lpstr>
      <vt:lpstr>读写文件操作—读写txt文件</vt:lpstr>
      <vt:lpstr>读写文件操作</vt:lpstr>
      <vt:lpstr>读写文件操作—读写Excel文件</vt:lpstr>
      <vt:lpstr>读写文件操作—Excel文件</vt:lpstr>
      <vt:lpstr>读写文件操作—Excel文件</vt:lpstr>
      <vt:lpstr>PowerPoint 演示文稿</vt:lpstr>
      <vt:lpstr>DateFrame</vt:lpstr>
      <vt:lpstr>DataFrame的行索引和列索引、值</vt:lpstr>
      <vt:lpstr>DataFrame的行索引和列索引、值</vt:lpstr>
      <vt:lpstr>访问DF的列</vt:lpstr>
      <vt:lpstr>访问DF的列</vt:lpstr>
      <vt:lpstr>访问DF的列</vt:lpstr>
      <vt:lpstr>访问DF的列</vt:lpstr>
      <vt:lpstr>访问DF的行</vt:lpstr>
      <vt:lpstr>访问DF的行</vt:lpstr>
      <vt:lpstr>访问DF的行</vt:lpstr>
      <vt:lpstr>访问DF的行</vt:lpstr>
      <vt:lpstr>使用自动索引来访问行</vt:lpstr>
      <vt:lpstr>使用自动索引来访问行</vt:lpstr>
      <vt:lpstr>使用自动索引来访问行</vt:lpstr>
      <vt:lpstr>使用自动索引来访问行</vt:lpstr>
      <vt:lpstr>使用切片操作时对应的是行</vt:lpstr>
      <vt:lpstr>使用切片操作时对应的是行</vt:lpstr>
      <vt:lpstr>访问某个具体的元素</vt:lpstr>
      <vt:lpstr>访问某个具体的元素</vt:lpstr>
      <vt:lpstr>更复杂的坐标形式</vt:lpstr>
      <vt:lpstr>第二部分内容</vt:lpstr>
      <vt:lpstr>DateFrame数据高级操作</vt:lpstr>
      <vt:lpstr>DateFrame数据高级操作——筛选</vt:lpstr>
      <vt:lpstr>DateFrame数据高级操作——筛选</vt:lpstr>
      <vt:lpstr>DateFrame数据高级操作——筛选</vt:lpstr>
      <vt:lpstr>DateFrame数据高级操作——筛选</vt:lpstr>
      <vt:lpstr>DateFrame数据高级操作——筛选</vt:lpstr>
      <vt:lpstr>DateFrame数据高级操作——筛选</vt:lpstr>
      <vt:lpstr>DateFrame数据高级操作——筛选</vt:lpstr>
      <vt:lpstr>DateFrame数据高级操作——筛选列</vt:lpstr>
      <vt:lpstr>DateFrame数据高级操作——筛选列</vt:lpstr>
      <vt:lpstr>DateFrame数据高级操作——排序</vt:lpstr>
      <vt:lpstr>DateFrame数据高级操作——排序</vt:lpstr>
      <vt:lpstr>DateFrame数据高级操作——排序</vt:lpstr>
      <vt:lpstr>DateFrame数据高级操作——修改值</vt:lpstr>
      <vt:lpstr>DateFrame数据高级操作——删除某行</vt:lpstr>
      <vt:lpstr>DateFrame数据高级操作——删除某列</vt:lpstr>
      <vt:lpstr>DateFrame数据高级操作——增加一行</vt:lpstr>
      <vt:lpstr>DateFrame数据高级操作——增加一行</vt:lpstr>
      <vt:lpstr>DateFrame数据高级操作——在特定位置增加一列(就地增加)</vt:lpstr>
      <vt:lpstr>DateFrame数据高级操作——增加一列(就地增加)</vt:lpstr>
      <vt:lpstr>DateFrame数据高级操作——转置法增加一行</vt:lpstr>
      <vt:lpstr>DateFrame数据高级操作——功能函数</vt:lpstr>
      <vt:lpstr>DateFrame数据高级操作——功能函数</vt:lpstr>
      <vt:lpstr>DateFrame数据高级操作——功能函数</vt:lpstr>
      <vt:lpstr>DateFrame数据高级操作——功能函数</vt:lpstr>
      <vt:lpstr>DateFrame数据高级操作——功能函数</vt:lpstr>
      <vt:lpstr>DateFrame数据高级操作——功能函数</vt:lpstr>
      <vt:lpstr>DateFrame数据高级操作——功能函数</vt:lpstr>
      <vt:lpstr>DateFrame数据高级操作——绘图</vt:lpstr>
      <vt:lpstr>DateFrame数据高级操作——绘图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pandas介绍</dc:title>
  <dc:creator>Dong</dc:creator>
  <cp:lastModifiedBy>张 春越</cp:lastModifiedBy>
  <cp:revision>675</cp:revision>
  <dcterms:created xsi:type="dcterms:W3CDTF">2015-05-05T08:02:00Z</dcterms:created>
  <dcterms:modified xsi:type="dcterms:W3CDTF">2022-11-06T14:47:19Z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